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6" r:id="rId2"/>
    <p:sldId id="287" r:id="rId3"/>
    <p:sldId id="285" r:id="rId4"/>
    <p:sldId id="257" r:id="rId5"/>
    <p:sldId id="258" r:id="rId6"/>
    <p:sldId id="259" r:id="rId7"/>
    <p:sldId id="260" r:id="rId8"/>
    <p:sldId id="261" r:id="rId9"/>
    <p:sldId id="262" r:id="rId10"/>
    <p:sldId id="263" r:id="rId11"/>
    <p:sldId id="264" r:id="rId12"/>
    <p:sldId id="267" r:id="rId13"/>
    <p:sldId id="265" r:id="rId14"/>
    <p:sldId id="268" r:id="rId15"/>
    <p:sldId id="266" r:id="rId16"/>
    <p:sldId id="269" r:id="rId17"/>
    <p:sldId id="270" r:id="rId18"/>
    <p:sldId id="271" r:id="rId19"/>
    <p:sldId id="272" r:id="rId20"/>
    <p:sldId id="273" r:id="rId21"/>
    <p:sldId id="274" r:id="rId22"/>
    <p:sldId id="275" r:id="rId23"/>
    <p:sldId id="276" r:id="rId24"/>
  </p:sldIdLst>
  <p:sldSz cx="9144000" cy="6858000" type="screen4x3"/>
  <p:notesSz cx="6858000" cy="9144000"/>
  <p:defaultTextStyle>
    <a:defPPr>
      <a:defRPr lang="es-ES"/>
    </a:defPPr>
    <a:lvl1pPr algn="l" rtl="0" eaLnBrk="0" fontAlgn="base" hangingPunct="0">
      <a:spcBef>
        <a:spcPct val="0"/>
      </a:spcBef>
      <a:spcAft>
        <a:spcPct val="0"/>
      </a:spcAft>
      <a:defRPr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b="1" kern="1200">
        <a:solidFill>
          <a:schemeClr val="tx1"/>
        </a:solidFill>
        <a:latin typeface="Comic Sans MS" panose="030F0702030302020204" pitchFamily="66" charset="0"/>
        <a:ea typeface="+mn-ea"/>
        <a:cs typeface="+mn-cs"/>
      </a:defRPr>
    </a:lvl5pPr>
    <a:lvl6pPr marL="2286000" algn="l" defTabSz="914400" rtl="0" eaLnBrk="1" latinLnBrk="0" hangingPunct="1">
      <a:defRPr b="1" kern="1200">
        <a:solidFill>
          <a:schemeClr val="tx1"/>
        </a:solidFill>
        <a:latin typeface="Comic Sans MS" panose="030F0702030302020204" pitchFamily="66" charset="0"/>
        <a:ea typeface="+mn-ea"/>
        <a:cs typeface="+mn-cs"/>
      </a:defRPr>
    </a:lvl6pPr>
    <a:lvl7pPr marL="2743200" algn="l" defTabSz="914400" rtl="0" eaLnBrk="1" latinLnBrk="0" hangingPunct="1">
      <a:defRPr b="1" kern="1200">
        <a:solidFill>
          <a:schemeClr val="tx1"/>
        </a:solidFill>
        <a:latin typeface="Comic Sans MS" panose="030F0702030302020204" pitchFamily="66" charset="0"/>
        <a:ea typeface="+mn-ea"/>
        <a:cs typeface="+mn-cs"/>
      </a:defRPr>
    </a:lvl7pPr>
    <a:lvl8pPr marL="3200400" algn="l" defTabSz="914400" rtl="0" eaLnBrk="1" latinLnBrk="0" hangingPunct="1">
      <a:defRPr b="1" kern="1200">
        <a:solidFill>
          <a:schemeClr val="tx1"/>
        </a:solidFill>
        <a:latin typeface="Comic Sans MS" panose="030F0702030302020204" pitchFamily="66" charset="0"/>
        <a:ea typeface="+mn-ea"/>
        <a:cs typeface="+mn-cs"/>
      </a:defRPr>
    </a:lvl8pPr>
    <a:lvl9pPr marL="3657600" algn="l" defTabSz="914400" rtl="0" eaLnBrk="1" latinLnBrk="0" hangingPunct="1">
      <a:defRPr b="1" kern="1200">
        <a:solidFill>
          <a:schemeClr val="tx1"/>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1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CC"/>
    <a:srgbClr val="FFFF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702" y="60"/>
      </p:cViewPr>
      <p:guideLst>
        <p:guide orient="horz" pos="2112"/>
        <p:guide pos="288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F4C8A0F-D495-43B1-B785-380D30981149}"/>
              </a:ext>
            </a:extLst>
          </p:cNvPr>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es-PE"/>
          </a:p>
        </p:txBody>
      </p:sp>
      <p:sp>
        <p:nvSpPr>
          <p:cNvPr id="3" name="Subtítulo 2">
            <a:extLst>
              <a:ext uri="{FF2B5EF4-FFF2-40B4-BE49-F238E27FC236}">
                <a16:creationId xmlns:a16="http://schemas.microsoft.com/office/drawing/2014/main" xmlns="" id="{DD820694-08E1-45A6-A66C-5F1EAFC9756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PE"/>
          </a:p>
        </p:txBody>
      </p:sp>
      <p:sp>
        <p:nvSpPr>
          <p:cNvPr id="4"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5"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6"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CFF4B6E5-89A1-4C82-BEE1-B3C73DDCC1D4}" type="slidenum">
              <a:rPr lang="es-ES" altLang="es-PE"/>
              <a:pPr>
                <a:defRPr/>
              </a:pPr>
              <a:t>‹Nº›</a:t>
            </a:fld>
            <a:endParaRPr lang="es-ES" altLang="es-PE"/>
          </a:p>
        </p:txBody>
      </p:sp>
    </p:spTree>
    <p:extLst>
      <p:ext uri="{BB962C8B-B14F-4D97-AF65-F5344CB8AC3E}">
        <p14:creationId xmlns:p14="http://schemas.microsoft.com/office/powerpoint/2010/main" val="2473163429"/>
      </p:ext>
    </p:extLst>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412F5CF-38CC-4FB1-BE5C-B6361DDCBC7B}"/>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xmlns="" id="{0FD957A3-7B49-4D10-BEC3-D622AF0EDA5B}"/>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5"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6"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271379BE-E1A2-4043-ADC9-D7FB80B24EE4}" type="slidenum">
              <a:rPr lang="es-ES" altLang="es-PE"/>
              <a:pPr>
                <a:defRPr/>
              </a:pPr>
              <a:t>‹Nº›</a:t>
            </a:fld>
            <a:endParaRPr lang="es-ES" altLang="es-PE"/>
          </a:p>
        </p:txBody>
      </p:sp>
    </p:spTree>
    <p:extLst>
      <p:ext uri="{BB962C8B-B14F-4D97-AF65-F5344CB8AC3E}">
        <p14:creationId xmlns:p14="http://schemas.microsoft.com/office/powerpoint/2010/main" val="2443314308"/>
      </p:ext>
    </p:extLst>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xmlns="" id="{11276E75-083D-4B88-A17E-215FBE1B929E}"/>
              </a:ext>
            </a:extLst>
          </p:cNvPr>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xmlns="" id="{AB7FE2E8-6A19-4604-9374-0E1A9D660580}"/>
              </a:ext>
            </a:extLst>
          </p:cNvPr>
          <p:cNvSpPr>
            <a:spLocks noGrp="1"/>
          </p:cNvSpPr>
          <p:nvPr>
            <p:ph type="body" orient="vert" idx="1"/>
          </p:nvPr>
        </p:nvSpPr>
        <p:spPr>
          <a:xfrm>
            <a:off x="457200" y="274638"/>
            <a:ext cx="6019800" cy="585152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5"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6"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E973F40C-49A9-4D39-9648-7984AFC1FBAF}" type="slidenum">
              <a:rPr lang="es-ES" altLang="es-PE"/>
              <a:pPr>
                <a:defRPr/>
              </a:pPr>
              <a:t>‹Nº›</a:t>
            </a:fld>
            <a:endParaRPr lang="es-ES" altLang="es-PE"/>
          </a:p>
        </p:txBody>
      </p:sp>
    </p:spTree>
    <p:extLst>
      <p:ext uri="{BB962C8B-B14F-4D97-AF65-F5344CB8AC3E}">
        <p14:creationId xmlns:p14="http://schemas.microsoft.com/office/powerpoint/2010/main" val="4067558980"/>
      </p:ext>
    </p:extLst>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3CD43E5-5BAE-4B0F-9011-CBCD1321EA74}"/>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xmlns="" id="{95C7D07D-620C-4742-9FD2-82858517211D}"/>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5"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6"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895CEBF4-B74E-4B5D-B687-E3C0FFAAE44D}" type="slidenum">
              <a:rPr lang="es-ES" altLang="es-PE"/>
              <a:pPr>
                <a:defRPr/>
              </a:pPr>
              <a:t>‹Nº›</a:t>
            </a:fld>
            <a:endParaRPr lang="es-ES" altLang="es-PE"/>
          </a:p>
        </p:txBody>
      </p:sp>
    </p:spTree>
    <p:extLst>
      <p:ext uri="{BB962C8B-B14F-4D97-AF65-F5344CB8AC3E}">
        <p14:creationId xmlns:p14="http://schemas.microsoft.com/office/powerpoint/2010/main" val="4197903271"/>
      </p:ext>
    </p:extLst>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0C9CAB3-6D33-41E9-AC5A-418DB99218F1}"/>
              </a:ext>
            </a:extLst>
          </p:cNvPr>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xmlns="" id="{8AD37A52-6B0F-4597-BEA3-627C14E97DC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Editar los estilos de texto del patrón</a:t>
            </a:r>
          </a:p>
        </p:txBody>
      </p:sp>
      <p:sp>
        <p:nvSpPr>
          <p:cNvPr id="4"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5"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6"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6B3DF8DB-E244-48AA-9C83-3F08B20E69CF}" type="slidenum">
              <a:rPr lang="es-ES" altLang="es-PE"/>
              <a:pPr>
                <a:defRPr/>
              </a:pPr>
              <a:t>‹Nº›</a:t>
            </a:fld>
            <a:endParaRPr lang="es-ES" altLang="es-PE"/>
          </a:p>
        </p:txBody>
      </p:sp>
    </p:spTree>
    <p:extLst>
      <p:ext uri="{BB962C8B-B14F-4D97-AF65-F5344CB8AC3E}">
        <p14:creationId xmlns:p14="http://schemas.microsoft.com/office/powerpoint/2010/main" val="4105442370"/>
      </p:ext>
    </p:extLst>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06D713D-6A0F-4203-BF43-1537EAC694AD}"/>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xmlns="" id="{459BCD89-D257-43EE-8FA7-E9708411A5F3}"/>
              </a:ext>
            </a:extLst>
          </p:cNvPr>
          <p:cNvSpPr>
            <a:spLocks noGrp="1"/>
          </p:cNvSpPr>
          <p:nvPr>
            <p:ph sz="half" idx="1"/>
          </p:nvPr>
        </p:nvSpPr>
        <p:spPr>
          <a:xfrm>
            <a:off x="457200" y="1600200"/>
            <a:ext cx="4038600" cy="452596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contenido 3">
            <a:extLst>
              <a:ext uri="{FF2B5EF4-FFF2-40B4-BE49-F238E27FC236}">
                <a16:creationId xmlns:a16="http://schemas.microsoft.com/office/drawing/2014/main" xmlns="" id="{2DC06611-CD28-4FD0-9A4F-540CB5C6DD80}"/>
              </a:ext>
            </a:extLst>
          </p:cNvPr>
          <p:cNvSpPr>
            <a:spLocks noGrp="1"/>
          </p:cNvSpPr>
          <p:nvPr>
            <p:ph sz="half" idx="2"/>
          </p:nvPr>
        </p:nvSpPr>
        <p:spPr>
          <a:xfrm>
            <a:off x="4648200" y="1600200"/>
            <a:ext cx="4038600" cy="452596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6"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7"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5D47ACBD-F064-4CE5-BE1E-30AE763CB0D0}" type="slidenum">
              <a:rPr lang="es-ES" altLang="es-PE"/>
              <a:pPr>
                <a:defRPr/>
              </a:pPr>
              <a:t>‹Nº›</a:t>
            </a:fld>
            <a:endParaRPr lang="es-ES" altLang="es-PE"/>
          </a:p>
        </p:txBody>
      </p:sp>
    </p:spTree>
    <p:extLst>
      <p:ext uri="{BB962C8B-B14F-4D97-AF65-F5344CB8AC3E}">
        <p14:creationId xmlns:p14="http://schemas.microsoft.com/office/powerpoint/2010/main" val="3515536382"/>
      </p:ext>
    </p:extLst>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C75C051-1D2D-48CB-8075-3F9923E0D003}"/>
              </a:ext>
            </a:extLst>
          </p:cNvPr>
          <p:cNvSpPr>
            <a:spLocks noGrp="1"/>
          </p:cNvSpPr>
          <p:nvPr>
            <p:ph type="title"/>
          </p:nvPr>
        </p:nvSpPr>
        <p:spPr>
          <a:xfrm>
            <a:off x="630238" y="365125"/>
            <a:ext cx="7886700" cy="1325563"/>
          </a:xfrm>
        </p:spPr>
        <p:txBody>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xmlns="" id="{F4AA4245-67D7-4809-8D6A-37E163D92F1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xmlns="" id="{D7E510E6-6DBC-4F35-AEF5-5C4DC7ADF996}"/>
              </a:ext>
            </a:extLst>
          </p:cNvPr>
          <p:cNvSpPr>
            <a:spLocks noGrp="1"/>
          </p:cNvSpPr>
          <p:nvPr>
            <p:ph sz="half" idx="2"/>
          </p:nvPr>
        </p:nvSpPr>
        <p:spPr>
          <a:xfrm>
            <a:off x="630238" y="2505075"/>
            <a:ext cx="386873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texto 4">
            <a:extLst>
              <a:ext uri="{FF2B5EF4-FFF2-40B4-BE49-F238E27FC236}">
                <a16:creationId xmlns:a16="http://schemas.microsoft.com/office/drawing/2014/main" xmlns="" id="{FC3C6C71-597C-463F-9D08-DAF6A7CA928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xmlns="" id="{E4858A88-40E9-4EF7-BDC0-67C8175E50EA}"/>
              </a:ext>
            </a:extLst>
          </p:cNvPr>
          <p:cNvSpPr>
            <a:spLocks noGrp="1"/>
          </p:cNvSpPr>
          <p:nvPr>
            <p:ph sz="quarter" idx="4"/>
          </p:nvPr>
        </p:nvSpPr>
        <p:spPr>
          <a:xfrm>
            <a:off x="4629150" y="2505075"/>
            <a:ext cx="38877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7"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8"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9"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8FBC4E18-B8E8-4577-AE40-B9742F74568D}" type="slidenum">
              <a:rPr lang="es-ES" altLang="es-PE"/>
              <a:pPr>
                <a:defRPr/>
              </a:pPr>
              <a:t>‹Nº›</a:t>
            </a:fld>
            <a:endParaRPr lang="es-ES" altLang="es-PE"/>
          </a:p>
        </p:txBody>
      </p:sp>
    </p:spTree>
    <p:extLst>
      <p:ext uri="{BB962C8B-B14F-4D97-AF65-F5344CB8AC3E}">
        <p14:creationId xmlns:p14="http://schemas.microsoft.com/office/powerpoint/2010/main" val="3190029586"/>
      </p:ext>
    </p:extLst>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2813359-DC90-4540-B692-6BF80D9FF97C}"/>
              </a:ext>
            </a:extLst>
          </p:cNvPr>
          <p:cNvSpPr>
            <a:spLocks noGrp="1"/>
          </p:cNvSpPr>
          <p:nvPr>
            <p:ph type="title"/>
          </p:nvPr>
        </p:nvSpPr>
        <p:spPr/>
        <p:txBody>
          <a:bodyPr/>
          <a:lstStyle/>
          <a:p>
            <a:r>
              <a:rPr lang="es-ES"/>
              <a:t>Haga clic para modificar el estilo de título del patrón</a:t>
            </a:r>
            <a:endParaRPr lang="es-PE"/>
          </a:p>
        </p:txBody>
      </p:sp>
      <p:sp>
        <p:nvSpPr>
          <p:cNvPr id="3"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4"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5"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2F17CD18-E8DA-4F01-9B9F-8AD013FAB07A}" type="slidenum">
              <a:rPr lang="es-ES" altLang="es-PE"/>
              <a:pPr>
                <a:defRPr/>
              </a:pPr>
              <a:t>‹Nº›</a:t>
            </a:fld>
            <a:endParaRPr lang="es-ES" altLang="es-PE"/>
          </a:p>
        </p:txBody>
      </p:sp>
    </p:spTree>
    <p:extLst>
      <p:ext uri="{BB962C8B-B14F-4D97-AF65-F5344CB8AC3E}">
        <p14:creationId xmlns:p14="http://schemas.microsoft.com/office/powerpoint/2010/main" val="2788932075"/>
      </p:ext>
    </p:extLst>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3"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4"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981C815D-A2D1-4633-821F-F9FB29BAED7A}" type="slidenum">
              <a:rPr lang="es-ES" altLang="es-PE"/>
              <a:pPr>
                <a:defRPr/>
              </a:pPr>
              <a:t>‹Nº›</a:t>
            </a:fld>
            <a:endParaRPr lang="es-ES" altLang="es-PE"/>
          </a:p>
        </p:txBody>
      </p:sp>
    </p:spTree>
    <p:extLst>
      <p:ext uri="{BB962C8B-B14F-4D97-AF65-F5344CB8AC3E}">
        <p14:creationId xmlns:p14="http://schemas.microsoft.com/office/powerpoint/2010/main" val="206577836"/>
      </p:ext>
    </p:extLst>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3E3AC56-7582-4FAA-A11A-B3133A4525F5}"/>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xmlns="" id="{C1E84B39-3F8C-4616-B8EB-88A909B1228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texto 3">
            <a:extLst>
              <a:ext uri="{FF2B5EF4-FFF2-40B4-BE49-F238E27FC236}">
                <a16:creationId xmlns:a16="http://schemas.microsoft.com/office/drawing/2014/main" xmlns="" id="{8DD623F4-2B1B-4936-A771-78270A401C6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6"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7"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FBC4F6FB-EDD1-4EA4-ADDB-D2FE205B8940}" type="slidenum">
              <a:rPr lang="es-ES" altLang="es-PE"/>
              <a:pPr>
                <a:defRPr/>
              </a:pPr>
              <a:t>‹Nº›</a:t>
            </a:fld>
            <a:endParaRPr lang="es-ES" altLang="es-PE"/>
          </a:p>
        </p:txBody>
      </p:sp>
    </p:spTree>
    <p:extLst>
      <p:ext uri="{BB962C8B-B14F-4D97-AF65-F5344CB8AC3E}">
        <p14:creationId xmlns:p14="http://schemas.microsoft.com/office/powerpoint/2010/main" val="108763242"/>
      </p:ext>
    </p:extLst>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794882F-DCEF-45DD-BA25-344428F1D631}"/>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PE"/>
          </a:p>
        </p:txBody>
      </p:sp>
      <p:sp>
        <p:nvSpPr>
          <p:cNvPr id="3" name="Marcador de posición de imagen 2">
            <a:extLst>
              <a:ext uri="{FF2B5EF4-FFF2-40B4-BE49-F238E27FC236}">
                <a16:creationId xmlns:a16="http://schemas.microsoft.com/office/drawing/2014/main" xmlns="" id="{98665718-F935-4D1D-9D53-316A066E6EB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PE" noProof="0"/>
          </a:p>
        </p:txBody>
      </p:sp>
      <p:sp>
        <p:nvSpPr>
          <p:cNvPr id="4" name="Marcador de texto 3">
            <a:extLst>
              <a:ext uri="{FF2B5EF4-FFF2-40B4-BE49-F238E27FC236}">
                <a16:creationId xmlns:a16="http://schemas.microsoft.com/office/drawing/2014/main" xmlns="" id="{2ED9A77E-2B1D-4C85-88DA-D5701378796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Rectangle 4">
            <a:extLst>
              <a:ext uri="{FF2B5EF4-FFF2-40B4-BE49-F238E27FC236}">
                <a16:creationId xmlns:a16="http://schemas.microsoft.com/office/drawing/2014/main" xmlns="" id="{886B69FC-2570-4616-A3D7-31F4D2EB5741}"/>
              </a:ext>
            </a:extLst>
          </p:cNvPr>
          <p:cNvSpPr>
            <a:spLocks noGrp="1" noChangeArrowheads="1"/>
          </p:cNvSpPr>
          <p:nvPr>
            <p:ph type="dt" sz="half" idx="10"/>
          </p:nvPr>
        </p:nvSpPr>
        <p:spPr>
          <a:ln/>
        </p:spPr>
        <p:txBody>
          <a:bodyPr/>
          <a:lstStyle>
            <a:lvl1pPr>
              <a:defRPr/>
            </a:lvl1pPr>
          </a:lstStyle>
          <a:p>
            <a:pPr>
              <a:defRPr/>
            </a:pPr>
            <a:endParaRPr lang="es-ES" altLang="es-PE"/>
          </a:p>
        </p:txBody>
      </p:sp>
      <p:sp>
        <p:nvSpPr>
          <p:cNvPr id="6" name="Rectangle 5">
            <a:extLst>
              <a:ext uri="{FF2B5EF4-FFF2-40B4-BE49-F238E27FC236}">
                <a16:creationId xmlns:a16="http://schemas.microsoft.com/office/drawing/2014/main" xmlns="" id="{D76CD0C3-81DC-4580-A912-AA77756DD1E4}"/>
              </a:ext>
            </a:extLst>
          </p:cNvPr>
          <p:cNvSpPr>
            <a:spLocks noGrp="1" noChangeArrowheads="1"/>
          </p:cNvSpPr>
          <p:nvPr>
            <p:ph type="ftr" sz="quarter" idx="11"/>
          </p:nvPr>
        </p:nvSpPr>
        <p:spPr>
          <a:ln/>
        </p:spPr>
        <p:txBody>
          <a:bodyPr/>
          <a:lstStyle>
            <a:lvl1pPr>
              <a:defRPr/>
            </a:lvl1pPr>
          </a:lstStyle>
          <a:p>
            <a:pPr>
              <a:defRPr/>
            </a:pPr>
            <a:endParaRPr lang="es-ES" altLang="es-PE"/>
          </a:p>
        </p:txBody>
      </p:sp>
      <p:sp>
        <p:nvSpPr>
          <p:cNvPr id="7"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12"/>
          </p:nvPr>
        </p:nvSpPr>
        <p:spPr>
          <a:ln/>
        </p:spPr>
        <p:txBody>
          <a:bodyPr/>
          <a:lstStyle>
            <a:lvl1pPr>
              <a:defRPr/>
            </a:lvl1pPr>
          </a:lstStyle>
          <a:p>
            <a:pPr>
              <a:defRPr/>
            </a:pPr>
            <a:fld id="{FD14CB22-5F5E-48EC-90B9-1E7BF99BF945}" type="slidenum">
              <a:rPr lang="es-ES" altLang="es-PE"/>
              <a:pPr>
                <a:defRPr/>
              </a:pPr>
              <a:t>‹Nº›</a:t>
            </a:fld>
            <a:endParaRPr lang="es-ES" altLang="es-PE"/>
          </a:p>
        </p:txBody>
      </p:sp>
    </p:spTree>
    <p:extLst>
      <p:ext uri="{BB962C8B-B14F-4D97-AF65-F5344CB8AC3E}">
        <p14:creationId xmlns:p14="http://schemas.microsoft.com/office/powerpoint/2010/main" val="231143583"/>
      </p:ext>
    </p:extLst>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s-PE"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s-PE" smtClean="0"/>
              <a:t>Haga clic para modificar el estilo de texto del patrón</a:t>
            </a:r>
          </a:p>
          <a:p>
            <a:pPr lvl="1"/>
            <a:r>
              <a:rPr lang="es-ES" altLang="es-PE" smtClean="0"/>
              <a:t>Segundo nivel</a:t>
            </a:r>
          </a:p>
          <a:p>
            <a:pPr lvl="2"/>
            <a:r>
              <a:rPr lang="es-ES" altLang="es-PE" smtClean="0"/>
              <a:t>Tercer nivel</a:t>
            </a:r>
          </a:p>
          <a:p>
            <a:pPr lvl="3"/>
            <a:r>
              <a:rPr lang="es-ES" altLang="es-PE" smtClean="0"/>
              <a:t>Cuarto nivel</a:t>
            </a:r>
          </a:p>
          <a:p>
            <a:pPr lvl="4"/>
            <a:r>
              <a:rPr lang="es-ES" altLang="es-PE" smtClean="0"/>
              <a:t>Quinto nivel</a:t>
            </a:r>
          </a:p>
        </p:txBody>
      </p:sp>
      <p:sp>
        <p:nvSpPr>
          <p:cNvPr id="1028" name="Rectangle 4">
            <a:extLst>
              <a:ext uri="{FF2B5EF4-FFF2-40B4-BE49-F238E27FC236}">
                <a16:creationId xmlns:a16="http://schemas.microsoft.com/office/drawing/2014/main" xmlns="" id="{886B69FC-2570-4616-A3D7-31F4D2EB5741}"/>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b="0">
                <a:latin typeface="+mn-lt"/>
              </a:defRPr>
            </a:lvl1pPr>
          </a:lstStyle>
          <a:p>
            <a:pPr>
              <a:defRPr/>
            </a:pPr>
            <a:endParaRPr lang="es-ES" altLang="es-PE"/>
          </a:p>
        </p:txBody>
      </p:sp>
      <p:sp>
        <p:nvSpPr>
          <p:cNvPr id="1029" name="Rectangle 5">
            <a:extLst>
              <a:ext uri="{FF2B5EF4-FFF2-40B4-BE49-F238E27FC236}">
                <a16:creationId xmlns:a16="http://schemas.microsoft.com/office/drawing/2014/main" xmlns="" id="{D76CD0C3-81DC-4580-A912-AA77756DD1E4}"/>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b="0">
                <a:latin typeface="+mn-lt"/>
              </a:defRPr>
            </a:lvl1pPr>
          </a:lstStyle>
          <a:p>
            <a:pPr>
              <a:defRPr/>
            </a:pPr>
            <a:endParaRPr lang="es-ES" altLang="es-PE"/>
          </a:p>
        </p:txBody>
      </p:sp>
      <p:sp>
        <p:nvSpPr>
          <p:cNvPr id="1030" name="Rectangle 6">
            <a:extLst>
              <a:ext uri="{FF2B5EF4-FFF2-40B4-BE49-F238E27FC236}">
                <a16:creationId xmlns:a16="http://schemas.microsoft.com/office/drawing/2014/main" xmlns="" id="{1356063A-2610-4D02-8FFF-3EA774488833}"/>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b="0">
                <a:latin typeface="+mn-lt"/>
              </a:defRPr>
            </a:lvl1pPr>
          </a:lstStyle>
          <a:p>
            <a:pPr>
              <a:defRPr/>
            </a:pPr>
            <a:fld id="{1A0487E2-8B28-46DE-BCB5-2EB2704BBDBD}" type="slidenum">
              <a:rPr lang="es-ES" altLang="es-PE"/>
              <a:pPr>
                <a:defRPr/>
              </a:pPr>
              <a:t>‹Nº›</a:t>
            </a:fld>
            <a:endParaRPr lang="es-ES" altLang="es-P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dissolve/>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ítulo 1"/>
          <p:cNvSpPr>
            <a:spLocks noGrp="1" noChangeArrowheads="1"/>
          </p:cNvSpPr>
          <p:nvPr>
            <p:ph type="title"/>
          </p:nvPr>
        </p:nvSpPr>
        <p:spPr/>
        <p:txBody>
          <a:bodyPr/>
          <a:lstStyle/>
          <a:p>
            <a:endParaRPr lang="es-PE" altLang="es-PE" smtClean="0"/>
          </a:p>
        </p:txBody>
      </p:sp>
      <p:sp>
        <p:nvSpPr>
          <p:cNvPr id="2051" name="Marcador de contenido 2"/>
          <p:cNvSpPr>
            <a:spLocks noGrp="1" noChangeArrowheads="1"/>
          </p:cNvSpPr>
          <p:nvPr>
            <p:ph idx="1"/>
          </p:nvPr>
        </p:nvSpPr>
        <p:spPr/>
        <p:txBody>
          <a:bodyPr/>
          <a:lstStyle/>
          <a:p>
            <a:endParaRPr lang="es-PE" altLang="es-PE" smtClean="0"/>
          </a:p>
        </p:txBody>
      </p:sp>
      <p:pic>
        <p:nvPicPr>
          <p:cNvPr id="2052"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0"/>
            <a:ext cx="8775700" cy="666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Imagen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52388"/>
            <a:ext cx="8775700" cy="666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457200" y="419100"/>
            <a:ext cx="8229600" cy="616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No podíamos detenernos ni para socorrer a los heridos que encontrábamos ,pues se ordenaba acelerar la marcha lo mas posible... divisamos una ciudad y que en sus inmediaciones se hacia fuego nutridísimo. “ Es Lima dijeron algunos, replicando otros no, es el mentado Chorrillos donde los peruanos tienen sus palacios de verano. Recorrimos doscientos o trescientos metros mas y se ordeno fuego. Desordenadamente y confundidos con tropas de otros cuerpos comenzamos a disparar... varios minutos pasamos disparando a los numerosos grupos de soldados enemigos que seguían combatiendo..</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a:p>
            <a:pPr eaLnBrk="1" hangingPunct="1">
              <a:spcBef>
                <a:spcPct val="0"/>
              </a:spcBef>
              <a:buFontTx/>
              <a:buNone/>
            </a:pPr>
            <a:r>
              <a:rPr lang="es-PE" altLang="es-PE" sz="2000">
                <a:solidFill>
                  <a:srgbClr val="FF0000"/>
                </a:solidFill>
                <a:latin typeface="Comic Sans MS" panose="030F0702030302020204" pitchFamily="66" charset="0"/>
              </a:rPr>
              <a:t>OFICIAL CHILENO: JOSÉ CLEMENTE LARRAIN</a:t>
            </a:r>
          </a:p>
          <a:p>
            <a:pPr eaLnBrk="1" hangingPunct="1">
              <a:spcBef>
                <a:spcPct val="0"/>
              </a:spcBef>
              <a:buFontTx/>
              <a:buNone/>
            </a:pPr>
            <a:r>
              <a:rPr lang="es-PE" altLang="es-PE" sz="1800" b="0">
                <a:latin typeface="Comic Sans MS" panose="030F0702030302020204" pitchFamily="66" charset="0"/>
              </a:rPr>
              <a:t>“Impresiones y recuerdos sobre la campaña al Perú y Bolivia”,Santiago 1910</a:t>
            </a:r>
          </a:p>
          <a:p>
            <a:pPr eaLnBrk="1" hangingPunct="1">
              <a:spcBef>
                <a:spcPct val="0"/>
              </a:spcBef>
              <a:buFontTx/>
              <a:buNone/>
            </a:pPr>
            <a:r>
              <a:rPr lang="es-PE" altLang="es-PE" sz="1800" b="0">
                <a:latin typeface="Comic Sans MS" panose="030F0702030302020204" pitchFamily="66" charset="0"/>
              </a:rPr>
              <a:t> Seria un poco menos de las 5 de la mañana ;nuestra distancia  de las posiciones de San Juan tal vez no alcanzaría a 2,500 metros. .. Fuimos poco a poco combatiendo por aquellos campos expresamente anegados por entre una yerba alta que crecía salvaje en algunos puntos, y contra los tapiales que se extendían a uno y a otro lado del camino y siempre con un enemigo que parecía multiplicarse a medida que nos allegábamos a las casa de San Juan. Faltaba poco para las 9 de la mañana cuando llegamos al caserío de San Juan...recuerdo que al querer cruzar la calle principal, que iba  de los cerros en que se batía el enemigo hacia Lima, se hacia imposible atravesarla ,tantas eran las balas que cruzaban aquel espacio.</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p:txBody>
      </p:sp>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838200" y="1304925"/>
            <a:ext cx="7848600" cy="479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2000">
                <a:solidFill>
                  <a:srgbClr val="FF0000"/>
                </a:solidFill>
                <a:latin typeface="Comic Sans MS" panose="030F0702030302020204" pitchFamily="66" charset="0"/>
              </a:rPr>
              <a:t>SOLDADO CHILENO: HIPÓLITO GUTIÉRREZ </a:t>
            </a:r>
          </a:p>
          <a:p>
            <a:pPr eaLnBrk="1" hangingPunct="1">
              <a:spcBef>
                <a:spcPct val="0"/>
              </a:spcBef>
              <a:buFontTx/>
              <a:buNone/>
            </a:pPr>
            <a:r>
              <a:rPr lang="es-PE" altLang="es-PE" sz="1800" b="0">
                <a:latin typeface="Comic Sans MS" panose="030F0702030302020204" pitchFamily="66" charset="0"/>
              </a:rPr>
              <a:t> ( Crónica de un soldado de la Guerra del Pacifico) </a:t>
            </a:r>
          </a:p>
          <a:p>
            <a:pPr eaLnBrk="1" hangingPunct="1">
              <a:spcBef>
                <a:spcPct val="0"/>
              </a:spcBef>
              <a:buFontTx/>
              <a:buNone/>
            </a:pPr>
            <a:endParaRPr lang="es-PE" altLang="es-PE" sz="1800" b="0">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Seguimos la marcha para Chorrillos ,por todo el camino peruanos muertos,por las acequias, por los montes,por todo el valle,chilenos bastantes también... Como a la una hubo otro ataque bien grande en Chorrillos. Ai murieron bastantes chilenos. ... Ya se sosegó el combate y el puerto prendiéndose y lo entramos. ..El puerto toda la noche ardiendo y los soldados para allá y para acá, muchos de uno y otro cuerpo andaban todos revueltos haciendo y buscando que comer ,porque todo el día no habían comido cosa alguna. Harto se encontraba que comer....En Chorrillos se mataron muchos chilenos unos contra otros solos que andaban haciendo lo que querían y al otro día salieron comisiones a buscar a todos los soldados que andaban sin orden, y se encontró muchos mas muertos que los que habían quedado ese otro día antes y era que se habían muerto unos con otro en la noche.</a:t>
            </a:r>
          </a:p>
          <a:p>
            <a:pPr eaLnBrk="1" hangingPunct="1">
              <a:spcBef>
                <a:spcPct val="0"/>
              </a:spcBef>
              <a:buFontTx/>
              <a:buNone/>
            </a:pPr>
            <a:endParaRPr lang="es-ES" altLang="es-PE" sz="1800" b="0">
              <a:latin typeface="Comic Sans MS" panose="030F0702030302020204" pitchFamily="66" charset="0"/>
            </a:endParaRPr>
          </a:p>
        </p:txBody>
      </p:sp>
      <p:pic>
        <p:nvPicPr>
          <p:cNvPr id="12291"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838200"/>
            <a:ext cx="8001000" cy="543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PE" altLang="es-PE" sz="2000">
                <a:solidFill>
                  <a:srgbClr val="FF0000"/>
                </a:solidFill>
                <a:latin typeface="Comic Sans MS" panose="030F0702030302020204" pitchFamily="66" charset="0"/>
              </a:rPr>
              <a:t>CAPITÁN DE FRAGATA BRITÁNICO</a:t>
            </a:r>
            <a:r>
              <a:rPr lang="es-PE" altLang="es-PE" sz="2400">
                <a:solidFill>
                  <a:srgbClr val="FF0000"/>
                </a:solidFill>
                <a:latin typeface="Comic Sans MS" panose="030F0702030302020204" pitchFamily="66" charset="0"/>
              </a:rPr>
              <a:t>:</a:t>
            </a:r>
          </a:p>
          <a:p>
            <a:pPr algn="ctr" eaLnBrk="1" hangingPunct="1">
              <a:spcBef>
                <a:spcPct val="0"/>
              </a:spcBef>
              <a:buFontTx/>
              <a:buNone/>
            </a:pPr>
            <a:r>
              <a:rPr lang="es-PE" altLang="es-PE" sz="2000">
                <a:solidFill>
                  <a:srgbClr val="FF0000"/>
                </a:solidFill>
                <a:latin typeface="Comic Sans MS" panose="030F0702030302020204" pitchFamily="66" charset="0"/>
              </a:rPr>
              <a:t>WILLIAM A. DYKE ACKLAND.</a:t>
            </a:r>
          </a:p>
          <a:p>
            <a:pPr algn="ctr" eaLnBrk="1" hangingPunct="1">
              <a:spcBef>
                <a:spcPct val="0"/>
              </a:spcBef>
              <a:buFontTx/>
              <a:buNone/>
            </a:pPr>
            <a:r>
              <a:rPr lang="es-PE" altLang="es-PE" sz="1800" b="0">
                <a:latin typeface="Comic Sans MS" panose="030F0702030302020204" pitchFamily="66" charset="0"/>
              </a:rPr>
              <a:t>Observador británico en el ejercito chileno del Norte.</a:t>
            </a:r>
          </a:p>
          <a:p>
            <a:pPr eaLnBrk="1" hangingPunct="1">
              <a:spcBef>
                <a:spcPct val="0"/>
              </a:spcBef>
              <a:buFontTx/>
              <a:buNone/>
            </a:pPr>
            <a:endParaRPr lang="es-PE" altLang="es-PE" sz="1800" b="0">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 En mi cabalgata ,a través del pueblo (Chorrillos) observe muchos muertos en las calles y  en las casas ; los chilenos que vinieron de los campos de batalla irrumpieron en las tiendas de licores y se embriagaron muy rápidamente; los oficiales perdieron  velozmente el control de sus hombres, que comenzaron reñir y quemar el pueblo ,a robar y asesinar a quienes encontraban. El General y su Estado Mayor ocuparon una casa grande al frente de la estación, pero hacia las 8pm de la noche, la casa adyacente fue incendiada y las balas volaban en todas direcciones, por lo cual nos vimos obligados a mudarnos al cuartel, donde dormimos en el suelo entre los heridos y la tropa</a:t>
            </a:r>
          </a:p>
          <a:p>
            <a:pPr eaLnBrk="1" hangingPunct="1">
              <a:spcBef>
                <a:spcPct val="0"/>
              </a:spcBef>
              <a:buFontTx/>
              <a:buNone/>
            </a:pPr>
            <a:r>
              <a:rPr lang="es-PE" altLang="es-PE" sz="1800" b="0">
                <a:latin typeface="Comic Sans MS" panose="030F0702030302020204" pitchFamily="66" charset="0"/>
              </a:rPr>
              <a:t> Los regimientos fueron colocados a las afueras del pueblo, pero me pareció que no había orden, existe poca duda sobre el hecho de que si los peruanos hubiese atacado durante la noche,los chilenos hubiesen sido fácilmente vencidos, debido a que las tropas no guardaban ninguna formación. “</a:t>
            </a:r>
            <a:endParaRPr lang="es-ES" altLang="es-PE" sz="1800" b="0">
              <a:latin typeface="Comic Sans MS" panose="030F0702030302020204" pitchFamily="66" charset="0"/>
            </a:endParaRPr>
          </a:p>
        </p:txBody>
      </p:sp>
      <p:pic>
        <p:nvPicPr>
          <p:cNvPr id="13315" name="Picture 6" descr="Escu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631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81000" y="211138"/>
            <a:ext cx="8382000" cy="643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PE" altLang="es-PE" sz="2000">
                <a:solidFill>
                  <a:srgbClr val="FF0000"/>
                </a:solidFill>
                <a:latin typeface="Comic Sans MS" panose="030F0702030302020204" pitchFamily="66" charset="0"/>
              </a:rPr>
              <a:t>MANUEL GONZÁLES PRADA</a:t>
            </a:r>
            <a:r>
              <a:rPr lang="es-PE" altLang="es-PE" sz="2000" b="0">
                <a:solidFill>
                  <a:srgbClr val="FF0000"/>
                </a:solidFill>
                <a:latin typeface="Comic Sans MS" panose="030F0702030302020204" pitchFamily="66" charset="0"/>
              </a:rPr>
              <a:t>:</a:t>
            </a:r>
            <a:r>
              <a:rPr lang="es-PE" altLang="es-PE" sz="1800" b="0">
                <a:latin typeface="Comic Sans MS" panose="030F0702030302020204" pitchFamily="66" charset="0"/>
              </a:rPr>
              <a:t> (Impresiones de un reservista,1915)     “En 1880 ,cuando se organizo la Reserva ,fui nombrado capitán de una compañía en el Batallón numero 50, perteneciente a la novena división mandada por Don Bartolomé Figari. Mi Coronel era Don  Federico Bresani, hombre de negocios como el Sr. Figari. Recibí orden verbal de constituirme en la Batería del Pino como jefe de Guarnición. El Cerro del Pino esta situado a unos dos kilómetros al sur de Lima. Mandaba la batería el capitán de navío Don Hipólito Caceres.La guarnición sumaba unos ciento cincuenta o doscientos hombres pertenecientes a la Reserva. A la guarnición de reservistas se agregaban unos cuantos oficiales de marina y algunos marineros destinados al servicio de los cañones. Al amanecer del 13 de Enero un cañoneo lejano me anuncio la batalla. Veía fogonazos, oía descargas de rifle, sin darme cuenta precisa del combate.  Los chilenos atacaban por la izquierda nada mas podía percibirse. Aclarado el día ,disminuyo el cañoneo, mas las descargas de fusil me parecieron aumentar y extenderse en dirección a Chorrillos. Note que por nuestra derecha ,en el morro Solar se combatía. ¿que había pasado? A las nueve o diez de la mañana me convencí de nuestra derrota. Por las inmediaciones del Pino huían soldados dispersos en dirección a Lima. Decidimos detenerlos y engrosar la guarnición de nuestra batería. Los pocos dispersos recogidos y llevados al Pino ofrecían un aspecto lamentable. </a:t>
            </a:r>
            <a:r>
              <a:rPr lang="es-PE" altLang="es-PE" sz="1800">
                <a:latin typeface="Comic Sans MS" panose="030F0702030302020204" pitchFamily="66" charset="0"/>
              </a:rPr>
              <a:t>Algunos pobres indios de la sierra llevaban rifles nuevos, sin estrenar; pero de tal modo ignoraban su manejo que pretendían meter la capsula por la boca del arma.</a:t>
            </a:r>
          </a:p>
        </p:txBody>
      </p:sp>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228600" y="206375"/>
            <a:ext cx="8610600" cy="674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PE" altLang="es-PE" sz="2000">
                <a:solidFill>
                  <a:srgbClr val="FF0000"/>
                </a:solidFill>
                <a:latin typeface="Comic Sans MS" panose="030F0702030302020204" pitchFamily="66" charset="0"/>
              </a:rPr>
              <a:t>ANDRÉS AVELINO CÁCERES</a:t>
            </a:r>
          </a:p>
          <a:p>
            <a:pPr algn="ctr" eaLnBrk="1" hangingPunct="1">
              <a:spcBef>
                <a:spcPct val="0"/>
              </a:spcBef>
              <a:buFontTx/>
              <a:buNone/>
            </a:pPr>
            <a:r>
              <a:rPr lang="es-PE" altLang="es-PE" sz="2000">
                <a:solidFill>
                  <a:srgbClr val="FF0000"/>
                </a:solidFill>
                <a:latin typeface="Comic Sans MS" panose="030F0702030302020204" pitchFamily="66" charset="0"/>
              </a:rPr>
              <a:t>(LA GUERRA DEL 79-SUS CAMPAÑAS)</a:t>
            </a:r>
          </a:p>
          <a:p>
            <a:pPr algn="ctr" eaLnBrk="1" hangingPunct="1">
              <a:spcBef>
                <a:spcPct val="0"/>
              </a:spcBef>
              <a:buFontTx/>
              <a:buNone/>
            </a:pPr>
            <a:r>
              <a:rPr lang="es-PE" altLang="es-PE" sz="1800" b="0">
                <a:latin typeface="Comic Sans MS" panose="030F0702030302020204" pitchFamily="66" charset="0"/>
              </a:rPr>
              <a:t>-Memorias-:“ pero importa consignar aqui que el ejercito peruano, si bien experimento una tremenda derrota en San Juan, no fue destruido, ni tampoco “casi aniquilado”. El general vencedor  no intento ,lo que ,en la terminología militar clásica, se llama ejecutar la victoria, sino que quedo contento y satisfecho con la sola derrota y dispersión de su adversario. Chorrillos ardía..,los tiros sueltos y descargas en serie no interrumpida parecían haber convertido la población en un teatro de lucha nocturna, cuya intensidad aumentaba por momentos.Seguro de lo que pasaba y de que la tropa chilena, entregada al saqueo y a la borrachera ,se encontraba en pleno proceso de desmoralización (rompiendo los eslabones de la disciplina), no estaría en condiciones de oponer una firme resistencia a un ataque nocturno,sorpesivo y vigoroso..y pensé ser yo quien realizara el ataque.. Presentabase un apreciable momento psicológico. .. Me dirigí al Grl. Silva y le propuse el proyecto que acababa de concebir, obteniendo su aprobación, pero agregando este que no podía autorizarme para tal empresa sin el consentimiento del dictador. Llegado que hubo Pierola ,a eso de las diez de la noche,..lo desecho diciéndole: “El plan de Coronel Cáceres encierra un sacrifico estéril e inútil, porque el ejercito chileno se encuentra formado en los alredores de Chorrillos y los que saquean son unos cuantos”. El dictador  estaba mal informado en esos momentos, pues como se supo mas tarde ,mis presunciones eran fundadas, y era el grueso del ejercito el que se había entregado aquella noche al mas completo desenfreno. </a:t>
            </a:r>
            <a:endParaRPr lang="es-ES" altLang="es-PE" sz="1800" b="0">
              <a:latin typeface="Comic Sans MS" panose="030F0702030302020204" pitchFamily="66" charset="0"/>
            </a:endParaRPr>
          </a:p>
          <a:p>
            <a:pPr algn="ctr" eaLnBrk="1" hangingPunct="1">
              <a:spcBef>
                <a:spcPct val="0"/>
              </a:spcBef>
              <a:buFontTx/>
              <a:buNone/>
            </a:pPr>
            <a:r>
              <a:rPr lang="es-ES" altLang="es-PE" sz="1800" b="0">
                <a:latin typeface="Comic Sans MS" panose="030F0702030302020204" pitchFamily="66" charset="0"/>
              </a:rPr>
              <a:t> </a:t>
            </a:r>
          </a:p>
        </p:txBody>
      </p:sp>
      <p:pic>
        <p:nvPicPr>
          <p:cNvPr id="15363" name="Picture 5"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85800" y="898525"/>
            <a:ext cx="7848600" cy="531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A nuestro frente ,como a una legua ,vemos levantarse una columna de humo denso y negro: San Juan estaba en llamas. No se disputan  ya sino Chorrillos. En efecto los cuerpos de Dávila, Cáceres y parte del de Suárez, habían cedido el terreno.  El fuego no obstante seguía vivísimo; Iglesias ,abandonado, se sostiene heroicamente en las posiciones de Chorrillos. No tardamos en conocer la triste realidad. El camino de Barranco a Miraflores estaba sembrado de dispersos que huían en el mas espantoso desorden; unos heridos  arrastrándose, otros pidiendo auxilio, unos con armas, otros sin ellas, llenos de sangre y la ropa hecha pedazos, presentando el espectáculo mas desgarrador. Mas de 5,000 dispersos habían sido recogidos a las 12 am., ya por la caballería, ya por la Reserva, otros se habían presentado voluntariamente.</a:t>
            </a:r>
            <a:endParaRPr lang="es-ES" altLang="es-PE" sz="1800" b="0">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Para nosotros, cada minuto que pasaba era un trago de amargura; a cada instante veíamos abreviarse el circulo de fuego alrededor del ultimo puñado de valientes que se habían retirado al pie del Morro. Los chilenos hacían fuego de arriba del Salto del Fraile, de la falda del cerro y del Malecón. El ultimo disparo de nuestra artillería fue hecho a  las 14 (2pm) ,poco mas o menos.</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p:txBody>
      </p:sp>
      <p:pic>
        <p:nvPicPr>
          <p:cNvPr id="16387" name="Picture 3" descr="Escu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508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57200" y="-28575"/>
            <a:ext cx="8305800" cy="683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2400">
                <a:solidFill>
                  <a:srgbClr val="FF0000"/>
                </a:solidFill>
                <a:latin typeface="Comic Sans MS" panose="030F0702030302020204" pitchFamily="66" charset="0"/>
              </a:rPr>
              <a:t>             BATALLA DE MIRAFLORES</a:t>
            </a:r>
            <a:endParaRPr lang="es-ES" altLang="es-PE" sz="2400">
              <a:solidFill>
                <a:srgbClr val="FF0000"/>
              </a:solidFill>
              <a:latin typeface="Comic Sans MS" panose="030F0702030302020204" pitchFamily="66" charset="0"/>
            </a:endParaRPr>
          </a:p>
          <a:p>
            <a:pPr eaLnBrk="1" hangingPunct="1">
              <a:spcBef>
                <a:spcPct val="0"/>
              </a:spcBef>
              <a:buFontTx/>
              <a:buNone/>
            </a:pPr>
            <a:r>
              <a:rPr lang="es-ES" altLang="es-PE" sz="1800">
                <a:latin typeface="Comic Sans MS" panose="030F0702030302020204" pitchFamily="66" charset="0"/>
              </a:rPr>
              <a:t> </a:t>
            </a:r>
            <a:endParaRPr lang="es-ES" altLang="es-PE" sz="1800" b="0">
              <a:latin typeface="Comic Sans MS" panose="030F0702030302020204" pitchFamily="66" charset="0"/>
            </a:endParaRPr>
          </a:p>
          <a:p>
            <a:pPr eaLnBrk="1" hangingPunct="1">
              <a:spcBef>
                <a:spcPct val="0"/>
              </a:spcBef>
              <a:buFontTx/>
              <a:buNone/>
            </a:pPr>
            <a:r>
              <a:rPr lang="es-PE" altLang="es-PE" sz="2000">
                <a:solidFill>
                  <a:srgbClr val="FF0000"/>
                </a:solidFill>
                <a:latin typeface="Comic Sans MS" panose="030F0702030302020204" pitchFamily="66" charset="0"/>
              </a:rPr>
              <a:t>MANUEL GONZÁLEZ PRADA</a:t>
            </a:r>
            <a:r>
              <a:rPr lang="es-PE" altLang="es-PE" sz="2000" b="0">
                <a:solidFill>
                  <a:srgbClr val="FF0000"/>
                </a:solidFill>
                <a:latin typeface="Comic Sans MS" panose="030F0702030302020204" pitchFamily="66" charset="0"/>
              </a:rPr>
              <a:t> -</a:t>
            </a:r>
            <a:r>
              <a:rPr lang="es-PE" altLang="es-PE" sz="1800" b="0">
                <a:latin typeface="Comic Sans MS" panose="030F0702030302020204" pitchFamily="66" charset="0"/>
              </a:rPr>
              <a:t>  El 15 ,nos hallábamos reunidos los oficiales cuando una descarga de fusilera nos anuncio el ataque de los chilenos a los reductos de Miraflores. Era día de un sol magnifico. A pesar de los años transcurridos, veo las masas de tropas chilenas embistiendo los reductos, retrocediendo y volviendo a embestir, por tres o cuatro veces. Diviso aun los reflejos de espadas blandidas por oficiales para detener y empujar a los soldados. Mas de un momento me figure que los enemigos huían en completa derrota; pero desgraciadamente observe que el ultimo reducto de nuestra derecha había sido flanqueado y que algunos batallones de Reserva eran palomeados en la fuga.. “</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a:p>
            <a:pPr eaLnBrk="1" hangingPunct="1">
              <a:spcBef>
                <a:spcPct val="0"/>
              </a:spcBef>
              <a:buFontTx/>
              <a:buNone/>
            </a:pPr>
            <a:r>
              <a:rPr lang="es-PE" altLang="es-PE" sz="2000">
                <a:solidFill>
                  <a:srgbClr val="FF0000"/>
                </a:solidFill>
                <a:latin typeface="Comic Sans MS" panose="030F0702030302020204" pitchFamily="66" charset="0"/>
              </a:rPr>
              <a:t>HIPÓLITO GUTIÉRREZ:</a:t>
            </a:r>
            <a:r>
              <a:rPr lang="es-PE" altLang="es-PE" sz="1800" b="0">
                <a:solidFill>
                  <a:srgbClr val="FF0000"/>
                </a:solidFill>
                <a:latin typeface="Comic Sans MS" panose="030F0702030302020204" pitchFamily="66" charset="0"/>
              </a:rPr>
              <a:t> </a:t>
            </a:r>
            <a:r>
              <a:rPr lang="es-PE" altLang="es-PE" sz="1800">
                <a:solidFill>
                  <a:srgbClr val="FF0000"/>
                </a:solidFill>
                <a:latin typeface="Comic Sans MS" panose="030F0702030302020204" pitchFamily="66" charset="0"/>
              </a:rPr>
              <a:t>(soldado chileno)</a:t>
            </a:r>
            <a:endParaRPr lang="es-ES" altLang="es-PE" sz="1800" b="0">
              <a:solidFill>
                <a:srgbClr val="FF0000"/>
              </a:solidFill>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Se cerro el combate tan cerrado y tan furioso de cañones y de rifles...No veíamos bien el combate por los tantos árboles y tantas murallas de las quintas.... han empezado a llegar los heridos del Naval y Concepción y de muchos otros cuerpos mas y nos decían de que la cosa andaba mal ...como a las 4 de la tarde se van aminorando los fuegos, los que se  siente mas son los cañones de Lima del cerro de San Bartolomé y del Cerro San Cristóbal...Hay muchos heridos y muertos. ...Al otro día amaneció muy en sosiego. ..¡que hallar tanto muertos por donde íbamos de chilenos que daba pena de ver! Ai fue la mas mortandad que hubo de chilenos..para mas al norte estaban los peruanos e italianos hechos pila Esto fue el DIA 16.</a:t>
            </a:r>
          </a:p>
        </p:txBody>
      </p:sp>
      <p:pic>
        <p:nvPicPr>
          <p:cNvPr id="17411"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66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457200" y="236538"/>
            <a:ext cx="8229600" cy="677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2400">
                <a:solidFill>
                  <a:srgbClr val="FF0000"/>
                </a:solidFill>
                <a:latin typeface="Comic Sans MS" panose="030F0702030302020204" pitchFamily="66" charset="0"/>
              </a:rPr>
              <a:t>JOSÉ LARRAIN ( oficial chileno)</a:t>
            </a:r>
            <a:r>
              <a:rPr lang="es-PE" altLang="es-PE" sz="2400" b="0">
                <a:solidFill>
                  <a:srgbClr val="FF0000"/>
                </a:solidFill>
                <a:latin typeface="Comic Sans MS" panose="030F0702030302020204" pitchFamily="66" charset="0"/>
              </a:rPr>
              <a:t> </a:t>
            </a:r>
          </a:p>
          <a:p>
            <a:pPr eaLnBrk="1" hangingPunct="1">
              <a:spcBef>
                <a:spcPct val="0"/>
              </a:spcBef>
              <a:buFontTx/>
              <a:buNone/>
            </a:pPr>
            <a:r>
              <a:rPr lang="es-PE" altLang="es-PE" sz="1800" b="0">
                <a:latin typeface="Comic Sans MS" panose="030F0702030302020204" pitchFamily="66" charset="0"/>
              </a:rPr>
              <a:t>De pronto se siente una descarga pavorosa y formidable, comprendiendo que aquello era sencillamente una nueva batalla... En aquel momento la batalla era general, pues se nos combatía desde San Juan hasta el mar, formando la línea una herradura, cuyo centro lo ocupaba la Escuela de clases donde estábamos.....El ruido de la batalla se apagaba a ratos ,sin interrumpirse jamás el desfile de los heridos; llegaban jefes y oficiales en mucha proporción, todos ensangrentados y con los semblantes descompuestos. Al ver tanto numero ,tanta sangre, ya creíamos que nadie sobrevivirá y teníamos una congoja como no recordamos haberla tenido otra vez semejante...todo el regimiento estaba despechado y aturdido por la cólera...la Patria perdida .y allá el enemigo paladeando ya el triunfo... tenia que correr mucha sangre todavía.   El comandante Holley y su ayudante viniendo del mismo campo de batalla dieron la orden de marchar.. Al llegar a una línea de cadáveres, como si todo un ejercito se hubiera desplomado en una sola fila, de improviso abrimos los ojos y  comprendimos que pisábamos el suelo en que, sin cejar un paso, se habían batido los nuestros durante el día. Allí estaban las tapias con aspilleras; mas lejos los reductos; aquí los heridos y los muertos y  desparramados, alla y aculla, los rifles, morrales, caramañolas y mil útiles abandonados. Todo aquel abandono y esta tranquilidad, el silencio y las ruinas y aquel destrozo nos hizo comprender que el enemigo había huido de su campo...ya el rumor de la pelea no la percibíamos.</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p:txBody>
      </p:sp>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342900" y="260350"/>
            <a:ext cx="8458200" cy="622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r>
              <a:rPr lang="es-PE" altLang="es-PE" sz="2400">
                <a:solidFill>
                  <a:srgbClr val="FF0000"/>
                </a:solidFill>
                <a:latin typeface="Comic Sans MS" panose="030F0702030302020204" pitchFamily="66" charset="0"/>
              </a:rPr>
              <a:t>         ALBERTO ULLOA</a:t>
            </a:r>
            <a:r>
              <a:rPr lang="es-PE" altLang="es-PE" sz="2000">
                <a:solidFill>
                  <a:srgbClr val="FF0000"/>
                </a:solidFill>
                <a:latin typeface="Comic Sans MS" panose="030F0702030302020204" pitchFamily="66" charset="0"/>
              </a:rPr>
              <a:t> ( “ Lo que yo vi.”):</a:t>
            </a:r>
          </a:p>
          <a:p>
            <a:pPr algn="just" eaLnBrk="1" hangingPunct="1">
              <a:spcBef>
                <a:spcPct val="0"/>
              </a:spcBef>
              <a:buFontTx/>
              <a:buNone/>
            </a:pPr>
            <a:endParaRPr lang="es-PE" altLang="es-PE" sz="1800">
              <a:solidFill>
                <a:srgbClr val="FF0000"/>
              </a:solidFill>
              <a:latin typeface="Comic Sans MS" panose="030F0702030302020204" pitchFamily="66" charset="0"/>
            </a:endParaRPr>
          </a:p>
          <a:p>
            <a:pPr algn="just" eaLnBrk="1" hangingPunct="1">
              <a:spcBef>
                <a:spcPct val="0"/>
              </a:spcBef>
              <a:buFontTx/>
              <a:buNone/>
            </a:pPr>
            <a:r>
              <a:rPr lang="es-PE" altLang="es-PE" sz="1800" b="0">
                <a:latin typeface="Comic Sans MS" panose="030F0702030302020204" pitchFamily="66" charset="0"/>
              </a:rPr>
              <a:t> El ruido atronador de una  descarga llego a nuestros oidos. A esta siguieron nuevas detonaciones y otra descarga y un fuego graneado sin interrupcion. Truenan los cañones, las balas silban, las bombas pasan zumbando por el aire y estallan; la madera de los edificios cruje y humea, y de repente mezclase a este fragor el estrépito de los disparos de grueso calibre: el Cochrane y el Huascar hacen temblar la tierra y arrojan sus granadas sobre Miraflores.  Las balas nos rodeaban por todas partes dando un seco y rápido silbido viendo caer a un hombre desnucado y allá a otro con los brazos extendidos en un lago de sangre..Los sitios mas peligrosos eran los intervalos comprendidos de un reducto a otro. Todos ellos estaban ocupados por la gente de las tropas de línea que parecían reparar su desastre en San Juan. Estaban llenas de animación. Ciertamente ,si había algo que distraía en esa coyuntura la atención del horrible espectáculo de la muerte ,era ese entusiasmo que animaba por todas partes los semblantes. ¡VIVA el PERU.! ¡ Pararse muchachos! ¡ VIVA el PERU!  Contestaban todos, pero con una voz tan unida, pero con tanto brío y frenesí que era  preciso ser de piedra para no conmoverse y conservar la serenidad. Unos levantaban sus quepis en las puntas de sus fusiles, otros los arrojaban contra el suelo, con ademán de rabia, como diciendo ¡aquí sabré morir!. Y las bandas de los batallones tocaban el Himno Nacional..Una hora mas, una hora mas decíamos y hacia ya una hora que disparaban sin cesar.</a:t>
            </a:r>
          </a:p>
        </p:txBody>
      </p:sp>
      <p:pic>
        <p:nvPicPr>
          <p:cNvPr id="19459"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457200" y="225425"/>
            <a:ext cx="8382000" cy="640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El ataque de los chilenos dirigiase solamente sobre la derecha de nuestra línea ocupada por la 1ra. División (Cáceres) y el punto a que se concentraba sensiblemente era la extrema derecha,precisamente la que había sido reforzada un tanto el día anterior..  Pero que eran 2 o 3,000 hombres contra 12 o 15,000  que el enemigo podía lanzar en una sola masa sobre el punto que mas le conviniera?.  Hacia dos horas ,sin embargo que combatíamos y nuestra izquierda no daba señales de vida.  El Coronel Cáceres dirigía su anteojo sobre las polvaredas que pudiera indicar tropas en marcha. Refuerzo ninguno. Eran, mientras tanto las 16 (4pm) y el fuego continuaba con gran vivacidad.   Nos acercábamos al reducto numero 2. Como esta sobre la vía férrea y el camino carretero ,era el mas expuesto a los fuegos. Los proyectiles silbaban y cruzaban allí a millares. Las tapias estaban sembradas de cadáveres.. ¡ que fuego se hacia lli ¡ ¡que cantidad de plomo vomitan los remington! ¡ que sangre fría y desprecio por la muerte mostraban algunos jóvenes , cuyas manos habríamos querido estrechar!.Eran entretanto las 17 (5pm) . Veiase a los chilenos avanzar mas y mas entre el reducto numero 1 y 2 ; el fuego no era ya tan sostenido por nuestra parte; las municiones se agotaban. Hacia mas de tres horas que combatíamos. La línea de fuego no    se extendía sino desde el reducto numero 4, y sin embargo, no recibíamos ningún refuerzo. Caceres,deseperado, decía confidencialmente en un grupo; “no tenemos ya municiones, estamos perdidos”. Y los chilenos ,en numero mayor y habiendo recibido tropas frescas de reserva avanzaban aceleradamente. </a:t>
            </a: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ítulo 1"/>
          <p:cNvSpPr>
            <a:spLocks noGrp="1" noChangeArrowheads="1"/>
          </p:cNvSpPr>
          <p:nvPr>
            <p:ph type="title"/>
          </p:nvPr>
        </p:nvSpPr>
        <p:spPr/>
        <p:txBody>
          <a:bodyPr/>
          <a:lstStyle/>
          <a:p>
            <a:endParaRPr lang="es-PE" altLang="es-PE" smtClean="0"/>
          </a:p>
        </p:txBody>
      </p:sp>
      <p:sp>
        <p:nvSpPr>
          <p:cNvPr id="3075" name="Marcador de contenido 2"/>
          <p:cNvSpPr>
            <a:spLocks noGrp="1" noChangeArrowheads="1"/>
          </p:cNvSpPr>
          <p:nvPr>
            <p:ph idx="1"/>
          </p:nvPr>
        </p:nvSpPr>
        <p:spPr/>
        <p:txBody>
          <a:bodyPr/>
          <a:lstStyle/>
          <a:p>
            <a:endParaRPr lang="es-PE" altLang="es-PE" smtClean="0"/>
          </a:p>
        </p:txBody>
      </p:sp>
    </p:spTree>
  </p:cSld>
  <p:clrMapOvr>
    <a:masterClrMapping/>
  </p:clrMapOvr>
  <p:transition spd="med">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457200" y="228600"/>
            <a:ext cx="8229600"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Del reducto numero 1 salio una compañía a colocarse detrás de una tapia para impedir que la flanquearan. Mientras tanto ,las tropas de línea que ladeaban la vía férrea habían ido cediendo el terreno, el enemigo lo iba ganando. Se lo disputaba palmo a palmo; pero el numero que atacaba era abrumador. Si se hubieran recibido tropas de refuerzo, si hubiera habido municiones en abundancia, si quienes tenían el mando superior de las tropas tendidas entre Vásquez ,Quiroz y las Perales hubieran tenido un momento de inspiración, si estos hubieran acudido , parte  a sostener nuestra línea desfalleciente y parte a tomar a los chilenos por el flanco, cortando en la dirección de Surco, es evidente que habríamos dormido esa noche en las formidables posiciones que ya solo 3,000 hombres defendían contra un ejercito de 15,000 soldados victoriosos de la víspera. Pero el momento terrible se acercaba y ya era un triste presagio la debilidad de nuestra resistencia. Al  recorrer de un lado a otro el reducto ,veíamos a la gente no con menos animo que pocos momentos antes, pero si agazapada detrás del parapeto esperando que se enfriase el canon de sus rifles, que caldeado por un fuego de tres horas, les despellejaba las manos mientras el enemigo trataba ,visiblemente ,de interponerse entre los reductos 1 y 2 y entre el 3 y 4.  La súbita interrupción de los fuegos del numero 2 daba al agresor mas valor y audacia. Había penetrado ya en nuestra línea, nuestros soldados caían por centenares en la retirada . El enemigo hacia fuego infernal y el numero de cadáveres se aumentaba a cada paso. </a:t>
            </a:r>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57200" y="304800"/>
            <a:ext cx="8229600" cy="640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En los reductos había perecido mucha gente. Pero al salir de ellos, sea que fuesen atropellados por los caballos, sea que se encontrasen con los acequiones llenos de agua, sea que tuvieran que saltar tapias, y y que todos estos obstáculos dieran tiempo al enemigo para hacer certeros disparos ,lo cierto es que hubo una espantosa carnicería y que al día siguiente una masa confusa de cadáveres señalaba el sitio de tan sangrienta vía crucis.  El camino real y los potreros estaban cubiertos de dispersos que se retiraban en medio de las bombas y balas. Eran muy cerca de las 18 (6pm).  La batalla había terminado. ¡ un arco iris desplegabase majestuosamente en el cielo!  </a:t>
            </a:r>
          </a:p>
          <a:p>
            <a:pPr eaLnBrk="1" hangingPunct="1">
              <a:spcBef>
                <a:spcPct val="0"/>
              </a:spcBef>
              <a:buFontTx/>
              <a:buNone/>
            </a:pPr>
            <a:endParaRPr lang="es-PE" altLang="es-PE" sz="1800" b="0">
              <a:latin typeface="Comic Sans MS" panose="030F0702030302020204" pitchFamily="66" charset="0"/>
            </a:endParaRPr>
          </a:p>
          <a:p>
            <a:pPr eaLnBrk="1" hangingPunct="1">
              <a:spcBef>
                <a:spcPct val="0"/>
              </a:spcBef>
              <a:buFontTx/>
              <a:buNone/>
            </a:pPr>
            <a:r>
              <a:rPr lang="es-PE" altLang="es-PE" sz="1800">
                <a:solidFill>
                  <a:srgbClr val="FF0000"/>
                </a:solidFill>
                <a:latin typeface="Comic Sans MS" panose="030F0702030302020204" pitchFamily="66" charset="0"/>
              </a:rPr>
              <a:t>TNTE BRITÁNICO CAREY BRENTON:</a:t>
            </a:r>
            <a:r>
              <a:rPr lang="es-PE" altLang="es-PE" sz="1800" b="0">
                <a:latin typeface="Comic Sans MS" panose="030F0702030302020204" pitchFamily="66" charset="0"/>
              </a:rPr>
              <a:t> observador en el cuartel general del ejercito peruano:(Después de la batalla de Miraflores):</a:t>
            </a:r>
          </a:p>
          <a:p>
            <a:pPr eaLnBrk="1" hangingPunct="1">
              <a:spcBef>
                <a:spcPct val="0"/>
              </a:spcBef>
              <a:buFontTx/>
              <a:buNone/>
            </a:pPr>
            <a:r>
              <a:rPr lang="es-PE" altLang="es-PE" sz="1800" b="0">
                <a:latin typeface="Comic Sans MS" panose="030F0702030302020204" pitchFamily="66" charset="0"/>
              </a:rPr>
              <a:t>“ Camino a Lima me despedí del coronel Cáceres. Solo  quedaban dos de sus oficiales ,tres habían muerto y otro había sido herido, mientras que el coronel  Cáceres montaba su tercer caballo, intentando aun reconcentrar los restos de su división. Una bala le había atravesado la chaquetea, otra había abollado la vaina de su espada y una tercera le atravesó la parte mas gruesa de la pierna.  El coronel Canevaro se vio envuelto en la contienda desde sus primeros momentos y fue herido en el pecho, además de perder </a:t>
            </a:r>
          </a:p>
          <a:p>
            <a:pPr eaLnBrk="1" hangingPunct="1">
              <a:spcBef>
                <a:spcPct val="0"/>
              </a:spcBef>
              <a:buFontTx/>
              <a:buNone/>
            </a:pPr>
            <a:r>
              <a:rPr lang="es-PE" altLang="es-PE" sz="1800" b="0">
                <a:latin typeface="Comic Sans MS" panose="030F0702030302020204" pitchFamily="66" charset="0"/>
              </a:rPr>
              <a:t>todos sus oficiales durante las dos batallas.  No pude menos que lamentar, al dejar a estos dos valientes, que se desaprovechase todo el celo y heroísmo del que hicieron gala durante la campaña y que hubieran tenido tan poco apoyo.”  </a:t>
            </a:r>
          </a:p>
        </p:txBody>
      </p:sp>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95300" y="392113"/>
            <a:ext cx="8153400" cy="591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2000">
                <a:solidFill>
                  <a:srgbClr val="FF0000"/>
                </a:solidFill>
                <a:latin typeface="Comic Sans MS" panose="030F0702030302020204" pitchFamily="66" charset="0"/>
              </a:rPr>
              <a:t>               ANDRÉS AVELINO CÁCERES :</a:t>
            </a:r>
          </a:p>
          <a:p>
            <a:pPr eaLnBrk="1" hangingPunct="1">
              <a:spcBef>
                <a:spcPct val="0"/>
              </a:spcBef>
              <a:buFontTx/>
              <a:buNone/>
            </a:pPr>
            <a:endParaRPr lang="es-PE" altLang="es-PE" sz="2000">
              <a:solidFill>
                <a:srgbClr val="FF0000"/>
              </a:solidFill>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 ” Consumada la derrota y desvanecida toda esperanza de rehacer la resistencia ,herido tome el camino a la capital. Solo y  acosado por fuertes dolores de la herida, segui  por el camino que conduce a Lima. Por el camino pasaban atropelladamente los dispersos.</a:t>
            </a:r>
          </a:p>
          <a:p>
            <a:pPr eaLnBrk="1" hangingPunct="1">
              <a:spcBef>
                <a:spcPct val="0"/>
              </a:spcBef>
              <a:buFontTx/>
              <a:buNone/>
            </a:pPr>
            <a:r>
              <a:rPr lang="es-PE" altLang="es-PE" sz="1800" b="0">
                <a:latin typeface="Comic Sans MS" panose="030F0702030302020204" pitchFamily="66" charset="0"/>
              </a:rPr>
              <a:t>Impotente y colérico, caminaba soportando en el corazón todo el peso de las desgracias de la Patria, y un tumulto de ideas y sentimientos agitaban mi espíritu, que en medio de todo no se resignaba a la derrota. La gran cantidad de dispersos que abandonaba el campo, me sugirió la idea de que aun se podía improvisar con ellos un ejército, trasladándolos a la sierra para continuar allí la resistencia al invasor. Apuré el paso a mi caballo y llegue a la Plaza de la Exposición , a eso de las siete de la noche. Aqui fui reconocido por los soldados dispersos , quienes agruparonse en mi alrededor ,pidiendo a gritos que me pusiera a su cabeza para proseguir la lucha.  Este rasgo de patriotismo me hizo comprender que a pesar de las desgracias sufridas, no se había quebrantado del todo el espíritu de las tropas  y que aun era posible formar un nuevo ejercito y operar con el en la región del centro de la Republica.”</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a:p>
            <a:pPr eaLnBrk="1" hangingPunct="1">
              <a:spcBef>
                <a:spcPct val="0"/>
              </a:spcBef>
              <a:buFontTx/>
              <a:buNone/>
            </a:pPr>
            <a:r>
              <a:rPr lang="es-PE" altLang="es-PE" sz="1800">
                <a:solidFill>
                  <a:srgbClr val="FF0000"/>
                </a:solidFill>
                <a:latin typeface="Comic Sans MS" panose="030F0702030302020204" pitchFamily="66" charset="0"/>
              </a:rPr>
              <a:t>FIN</a:t>
            </a:r>
          </a:p>
        </p:txBody>
      </p:sp>
      <p:pic>
        <p:nvPicPr>
          <p:cNvPr id="23555"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457200" y="304800"/>
            <a:ext cx="8229600" cy="58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a:solidFill>
                  <a:srgbClr val="000000"/>
                </a:solidFill>
                <a:latin typeface="Comic Sans MS" panose="030F0702030302020204" pitchFamily="66" charset="0"/>
                <a:ea typeface="Times New Roman" panose="02020603050405020304" pitchFamily="18" charset="0"/>
                <a:cs typeface="Arial" panose="020B0604020202020204" pitchFamily="34" charset="0"/>
              </a:rPr>
              <a:t>El Instituto de Estudios Históricos del Pacifico según su Director  ha recogido de los campos de batallas miles de cartas escritas por los soldados o por sus seres queridos. La que el mas recuerda es una que refleja el drama humano  de los combatientes ,escrita por la hermana de un soldado : </a:t>
            </a:r>
            <a:r>
              <a:rPr lang="es-PE" altLang="es-PE" sz="1800">
                <a:solidFill>
                  <a:srgbClr val="0000FF"/>
                </a:solidFill>
                <a:latin typeface="Comic Sans MS" panose="030F0702030302020204" pitchFamily="66" charset="0"/>
                <a:ea typeface="Times New Roman" panose="02020603050405020304" pitchFamily="18" charset="0"/>
                <a:cs typeface="Arial" panose="020B0604020202020204" pitchFamily="34" charset="0"/>
              </a:rPr>
              <a:t>“...  De la Provincia de Huarochiri...., mi mamá te envió un saco de habas con Don Enrique... mi mama esta muy triste y mi papa llorando. Dios quiera que salgas vivo de la batalla y tienes mi corazón contigo. Tu hermana....</a:t>
            </a:r>
            <a:r>
              <a:rPr lang="es-ES" altLang="es-PE" sz="1800">
                <a:latin typeface="Comic Sans MS" panose="030F0702030302020204" pitchFamily="66" charset="0"/>
                <a:ea typeface="Times New Roman" panose="02020603050405020304" pitchFamily="18" charset="0"/>
                <a:cs typeface="Arial" panose="020B0604020202020204" pitchFamily="34" charset="0"/>
              </a:rPr>
              <a:t>        </a:t>
            </a:r>
            <a:r>
              <a:rPr lang="es-PE" altLang="es-PE" sz="1800">
                <a:solidFill>
                  <a:srgbClr val="000000"/>
                </a:solidFill>
                <a:latin typeface="Comic Sans MS" panose="030F0702030302020204" pitchFamily="66" charset="0"/>
                <a:ea typeface="Times New Roman" panose="02020603050405020304" pitchFamily="18" charset="0"/>
                <a:cs typeface="Arial" panose="020B0604020202020204" pitchFamily="34" charset="0"/>
              </a:rPr>
              <a:t>Nunca sabremos si este joven soldado  de Huarochiri sobrevivió la Batalla, pero lo que si sabemos   es que el 13 y el 15 de Enero los recordamos  a  el y todos  los que vinieron de todas las regiones del país a participar en la  Batalla por Lima  y a los ocho mil que jamás retornaron a sus hogares . Siempre estarán en nuestros corazones.  Y como en San Juan , en el Morro Solar, en Chorrillos y en los Reductos de Miraflores:</a:t>
            </a:r>
          </a:p>
          <a:p>
            <a:pPr eaLnBrk="1" hangingPunct="1">
              <a:spcBef>
                <a:spcPct val="0"/>
              </a:spcBef>
              <a:buFontTx/>
              <a:buNone/>
            </a:pPr>
            <a:r>
              <a:rPr lang="es-PE" altLang="es-PE" sz="1800">
                <a:solidFill>
                  <a:srgbClr val="000000"/>
                </a:solidFill>
                <a:latin typeface="Comic Sans MS" panose="030F0702030302020204" pitchFamily="66" charset="0"/>
                <a:ea typeface="Times New Roman" panose="02020603050405020304" pitchFamily="18" charset="0"/>
                <a:cs typeface="Arial" panose="020B0604020202020204" pitchFamily="34" charset="0"/>
              </a:rPr>
              <a:t> ¡VIVA EL PERU!.</a:t>
            </a:r>
            <a:r>
              <a:rPr lang="es-ES" altLang="es-PE" sz="1800">
                <a:solidFill>
                  <a:srgbClr val="000000"/>
                </a:solidFill>
                <a:latin typeface="Comic Sans MS" panose="030F0702030302020204" pitchFamily="66" charset="0"/>
                <a:ea typeface="Times New Roman" panose="02020603050405020304" pitchFamily="18" charset="0"/>
                <a:cs typeface="Arial" panose="020B0604020202020204" pitchFamily="34" charset="0"/>
              </a:rPr>
              <a:t> </a:t>
            </a:r>
            <a:r>
              <a:rPr lang="es-PE" altLang="es-PE" sz="1800">
                <a:solidFill>
                  <a:srgbClr val="000000"/>
                </a:solidFill>
                <a:latin typeface="Comic Sans MS" panose="030F0702030302020204" pitchFamily="66" charset="0"/>
                <a:ea typeface="Times New Roman" panose="02020603050405020304" pitchFamily="18" charset="0"/>
                <a:cs typeface="Arial" panose="020B0604020202020204" pitchFamily="34" charset="0"/>
              </a:rPr>
              <a:t> </a:t>
            </a:r>
          </a:p>
          <a:p>
            <a:pPr>
              <a:spcBef>
                <a:spcPct val="0"/>
              </a:spcBef>
              <a:buFontTx/>
              <a:buNone/>
            </a:pPr>
            <a:endParaRPr lang="es-ES" altLang="es-PE" sz="1800">
              <a:latin typeface="Comic Sans MS" panose="030F0702030302020204" pitchFamily="66" charset="0"/>
              <a:ea typeface="Times New Roman" panose="02020603050405020304" pitchFamily="18" charset="0"/>
              <a:cs typeface="Arial" panose="020B0604020202020204" pitchFamily="34" charset="0"/>
            </a:endParaRPr>
          </a:p>
          <a:p>
            <a:pPr>
              <a:spcBef>
                <a:spcPct val="0"/>
              </a:spcBef>
              <a:buFontTx/>
              <a:buNone/>
            </a:pPr>
            <a:r>
              <a:rPr lang="es-PE" altLang="es-PE" sz="1800">
                <a:solidFill>
                  <a:srgbClr val="0000FF"/>
                </a:solidFill>
                <a:latin typeface="Comic Sans MS" panose="030F0702030302020204" pitchFamily="66" charset="0"/>
                <a:ea typeface="Times New Roman" panose="02020603050405020304" pitchFamily="18" charset="0"/>
                <a:cs typeface="Arial" panose="020B0604020202020204" pitchFamily="34" charset="0"/>
              </a:rPr>
              <a:t>   Ubicacion del Reducto</a:t>
            </a:r>
          </a:p>
          <a:p>
            <a:pPr>
              <a:spcBef>
                <a:spcPct val="0"/>
              </a:spcBef>
              <a:buFontTx/>
              <a:buNone/>
            </a:pPr>
            <a:r>
              <a:rPr lang="es-PE" altLang="es-PE" sz="1800">
                <a:solidFill>
                  <a:srgbClr val="0000FF"/>
                </a:solidFill>
                <a:latin typeface="Comic Sans MS" panose="030F0702030302020204" pitchFamily="66" charset="0"/>
                <a:ea typeface="Times New Roman" panose="02020603050405020304" pitchFamily="18" charset="0"/>
                <a:cs typeface="Arial" panose="020B0604020202020204" pitchFamily="34" charset="0"/>
              </a:rPr>
              <a:t>   Numero 1 </a:t>
            </a:r>
          </a:p>
          <a:p>
            <a:pPr>
              <a:spcBef>
                <a:spcPct val="0"/>
              </a:spcBef>
              <a:buFontTx/>
              <a:buNone/>
            </a:pPr>
            <a:r>
              <a:rPr lang="es-ES" altLang="es-PE" sz="1800">
                <a:solidFill>
                  <a:srgbClr val="0000FF"/>
                </a:solidFill>
                <a:latin typeface="Comic Sans MS" panose="030F0702030302020204" pitchFamily="66" charset="0"/>
                <a:ea typeface="Times New Roman" panose="02020603050405020304" pitchFamily="18" charset="0"/>
                <a:cs typeface="Arial" panose="020B0604020202020204" pitchFamily="34" charset="0"/>
              </a:rPr>
              <a:t>   Zona Armendáriz</a:t>
            </a:r>
          </a:p>
          <a:p>
            <a:pPr>
              <a:spcBef>
                <a:spcPct val="0"/>
              </a:spcBef>
              <a:buFontTx/>
              <a:buNone/>
            </a:pPr>
            <a:r>
              <a:rPr lang="es-ES" altLang="es-PE" sz="1800">
                <a:solidFill>
                  <a:srgbClr val="0000FF"/>
                </a:solidFill>
                <a:latin typeface="Comic Sans MS" panose="030F0702030302020204" pitchFamily="66" charset="0"/>
                <a:ea typeface="Times New Roman" panose="02020603050405020304" pitchFamily="18" charset="0"/>
                <a:cs typeface="Arial" panose="020B0604020202020204" pitchFamily="34" charset="0"/>
              </a:rPr>
              <a:t>   Miraflores.</a:t>
            </a:r>
            <a:endParaRPr lang="es-ES" altLang="es-PE" sz="1800">
              <a:latin typeface="Comic Sans MS" panose="030F0702030302020204" pitchFamily="66" charset="0"/>
              <a:ea typeface="Times New Roman" panose="02020603050405020304" pitchFamily="18" charset="0"/>
              <a:cs typeface="Arial" panose="020B0604020202020204" pitchFamily="34" charset="0"/>
            </a:endParaRPr>
          </a:p>
          <a:p>
            <a:pPr>
              <a:spcBef>
                <a:spcPct val="0"/>
              </a:spcBef>
              <a:buFontTx/>
              <a:buNone/>
            </a:pPr>
            <a:endParaRPr lang="es-ES" altLang="es-PE" sz="1800">
              <a:latin typeface="Comic Sans MS" panose="030F0702030302020204" pitchFamily="66" charset="0"/>
              <a:ea typeface="Times New Roman" panose="02020603050405020304" pitchFamily="18" charset="0"/>
              <a:cs typeface="Arial" panose="020B0604020202020204" pitchFamily="34" charset="0"/>
            </a:endParaRPr>
          </a:p>
        </p:txBody>
      </p:sp>
      <p:pic>
        <p:nvPicPr>
          <p:cNvPr id="24579" name="Picture 2" descr="!cid_00b501c4fbd8$882f5e90$a8b86bc8@P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4267200"/>
            <a:ext cx="4314825"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6" descr="Escud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3513" y="4267200"/>
            <a:ext cx="75088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8686800" cy="838200"/>
          </a:xfrm>
        </p:spPr>
        <p:txBody>
          <a:bodyPr/>
          <a:lstStyle/>
          <a:p>
            <a:pPr eaLnBrk="1" hangingPunct="1"/>
            <a:r>
              <a:rPr lang="es-ES_tradnl" altLang="es-PE" sz="2800" b="1" smtClean="0">
                <a:latin typeface="Comic Sans MS" panose="030F0702030302020204" pitchFamily="66" charset="0"/>
              </a:rPr>
              <a:t>       LA GUERRA DEL PACÍFICO CONTINÚA</a:t>
            </a:r>
            <a:endParaRPr lang="es-ES_tradnl" altLang="es-PE" smtClean="0"/>
          </a:p>
        </p:txBody>
      </p:sp>
      <p:sp>
        <p:nvSpPr>
          <p:cNvPr id="4099" name="Rectangle 3"/>
          <p:cNvSpPr>
            <a:spLocks noChangeArrowheads="1"/>
          </p:cNvSpPr>
          <p:nvPr/>
        </p:nvSpPr>
        <p:spPr bwMode="auto">
          <a:xfrm>
            <a:off x="609600" y="1295400"/>
            <a:ext cx="26057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ES_tradnl" altLang="es-PE" sz="1800" b="0">
              <a:latin typeface="Comic Sans MS" panose="030F0702030302020204" pitchFamily="66" charset="0"/>
            </a:endParaRPr>
          </a:p>
        </p:txBody>
      </p:sp>
      <p:sp>
        <p:nvSpPr>
          <p:cNvPr id="4100" name="Rectangle 4"/>
          <p:cNvSpPr>
            <a:spLocks noChangeArrowheads="1"/>
          </p:cNvSpPr>
          <p:nvPr/>
        </p:nvSpPr>
        <p:spPr bwMode="auto">
          <a:xfrm>
            <a:off x="0" y="838200"/>
            <a:ext cx="18765838"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s-ES_tradnl" altLang="es-PE" sz="1800" b="0">
              <a:latin typeface="Comic Sans MS" panose="030F0702030302020204" pitchFamily="66" charset="0"/>
            </a:endParaRPr>
          </a:p>
          <a:p>
            <a:pPr eaLnBrk="1" hangingPunct="1">
              <a:spcBef>
                <a:spcPct val="0"/>
              </a:spcBef>
              <a:buFontTx/>
              <a:buNone/>
            </a:pPr>
            <a:r>
              <a:rPr lang="es-ES_tradnl" altLang="es-PE" sz="1800" b="0">
                <a:latin typeface="Comic Sans MS" panose="030F0702030302020204" pitchFamily="66" charset="0"/>
              </a:rPr>
              <a:t>Falta  de visión  para  defender  lo nuestro, y  negligencia  de nuestra   clase política ,</a:t>
            </a:r>
          </a:p>
          <a:p>
            <a:pPr eaLnBrk="1" hangingPunct="1">
              <a:spcBef>
                <a:spcPct val="0"/>
              </a:spcBef>
              <a:buFontTx/>
              <a:buNone/>
            </a:pPr>
            <a:r>
              <a:rPr lang="es-ES_tradnl" altLang="es-PE" sz="1800" b="0">
                <a:latin typeface="Comic Sans MS" panose="030F0702030302020204" pitchFamily="66" charset="0"/>
              </a:rPr>
              <a:t>originaron monstruosos errores históricos,  uno de ellos lo pagamos con la perdida de </a:t>
            </a:r>
          </a:p>
          <a:p>
            <a:pPr eaLnBrk="1" hangingPunct="1">
              <a:spcBef>
                <a:spcPct val="0"/>
              </a:spcBef>
              <a:buFontTx/>
              <a:buNone/>
            </a:pPr>
            <a:r>
              <a:rPr lang="es-ES_tradnl" altLang="es-PE" sz="1800" b="0">
                <a:latin typeface="Comic Sans MS" panose="030F0702030302020204" pitchFamily="66" charset="0"/>
              </a:rPr>
              <a:t>Arica y Tarapacá, cuya consecuencia aparte de nuestra fractura territorial, permitió</a:t>
            </a:r>
          </a:p>
          <a:p>
            <a:pPr eaLnBrk="1" hangingPunct="1">
              <a:spcBef>
                <a:spcPct val="0"/>
              </a:spcBef>
              <a:buFontTx/>
              <a:buNone/>
            </a:pPr>
            <a:r>
              <a:rPr lang="es-ES_tradnl" altLang="es-PE" sz="1800" b="0">
                <a:latin typeface="Comic Sans MS" panose="030F0702030302020204" pitchFamily="66" charset="0"/>
              </a:rPr>
              <a:t>que Chile formalice una política de agresión permanente contra el Perú. </a:t>
            </a:r>
          </a:p>
          <a:p>
            <a:pPr eaLnBrk="1" hangingPunct="1">
              <a:spcBef>
                <a:spcPct val="0"/>
              </a:spcBef>
              <a:buFontTx/>
              <a:buNone/>
            </a:pPr>
            <a:r>
              <a:rPr lang="es-ES_tradnl" altLang="es-PE" sz="1800" b="0">
                <a:latin typeface="Comic Sans MS" panose="030F0702030302020204" pitchFamily="66" charset="0"/>
              </a:rPr>
              <a:t>Con la excepción del gobierno del Grl. Velasco, la clase política “peruana” heredera de</a:t>
            </a:r>
          </a:p>
          <a:p>
            <a:pPr eaLnBrk="1" hangingPunct="1">
              <a:spcBef>
                <a:spcPct val="0"/>
              </a:spcBef>
              <a:buFontTx/>
              <a:buNone/>
            </a:pPr>
            <a:r>
              <a:rPr lang="es-ES_tradnl" altLang="es-PE" sz="1800" b="0">
                <a:latin typeface="Comic Sans MS" panose="030F0702030302020204" pitchFamily="66" charset="0"/>
              </a:rPr>
              <a:t>la colonia, hoy (2023) continúa en el poder político del Perú.</a:t>
            </a:r>
          </a:p>
          <a:p>
            <a:pPr eaLnBrk="1" hangingPunct="1">
              <a:spcBef>
                <a:spcPct val="0"/>
              </a:spcBef>
              <a:buFontTx/>
              <a:buNone/>
            </a:pPr>
            <a:r>
              <a:rPr lang="es-ES_tradnl" altLang="es-PE" sz="1800" b="0">
                <a:latin typeface="Comic Sans MS" panose="030F0702030302020204" pitchFamily="66" charset="0"/>
              </a:rPr>
              <a:t>Por  historia  conocemos que a  esta clase no le importó redimir  nuestros  territorios </a:t>
            </a:r>
          </a:p>
          <a:p>
            <a:pPr eaLnBrk="1" hangingPunct="1">
              <a:spcBef>
                <a:spcPct val="0"/>
              </a:spcBef>
              <a:buFontTx/>
              <a:buNone/>
            </a:pPr>
            <a:r>
              <a:rPr lang="es-ES_tradnl" altLang="es-PE" sz="1800" b="0">
                <a:latin typeface="Comic Sans MS" panose="030F0702030302020204" pitchFamily="66" charset="0"/>
              </a:rPr>
              <a:t>ocupados por la fuerza, abandonaron a los cien mil tarapaqueños y Ariqueños.</a:t>
            </a:r>
          </a:p>
          <a:p>
            <a:pPr eaLnBrk="1" hangingPunct="1">
              <a:spcBef>
                <a:spcPct val="0"/>
              </a:spcBef>
              <a:buFontTx/>
              <a:buNone/>
            </a:pPr>
            <a:r>
              <a:rPr lang="es-ES_tradnl" altLang="es-PE" sz="1800" b="0">
                <a:latin typeface="Comic Sans MS" panose="030F0702030302020204" pitchFamily="66" charset="0"/>
              </a:rPr>
              <a:t>No contentos  con  haberse apoderado  de  nuestro territorio del  sur en la guerra de </a:t>
            </a:r>
          </a:p>
          <a:p>
            <a:pPr eaLnBrk="1" hangingPunct="1">
              <a:spcBef>
                <a:spcPct val="0"/>
              </a:spcBef>
              <a:buFontTx/>
              <a:buNone/>
            </a:pPr>
            <a:r>
              <a:rPr lang="es-ES_tradnl" altLang="es-PE" sz="1800" b="0">
                <a:latin typeface="Comic Sans MS" panose="030F0702030302020204" pitchFamily="66" charset="0"/>
              </a:rPr>
              <a:t>1879, Chile continúa  con  esa mentalidad de agresión, hoy 2023 hay pruebas reales</a:t>
            </a:r>
          </a:p>
          <a:p>
            <a:pPr eaLnBrk="1" hangingPunct="1">
              <a:spcBef>
                <a:spcPct val="0"/>
              </a:spcBef>
              <a:buFontTx/>
              <a:buNone/>
            </a:pPr>
            <a:r>
              <a:rPr lang="es-ES_tradnl" altLang="es-PE" sz="1800" b="0">
                <a:latin typeface="Comic Sans MS" panose="030F0702030302020204" pitchFamily="66" charset="0"/>
              </a:rPr>
              <a:t>de su intervención  en coadyuvar el intento separatista de parte del sur peruano para</a:t>
            </a:r>
          </a:p>
          <a:p>
            <a:pPr eaLnBrk="1" hangingPunct="1">
              <a:spcBef>
                <a:spcPct val="0"/>
              </a:spcBef>
              <a:buFontTx/>
              <a:buNone/>
            </a:pPr>
            <a:r>
              <a:rPr lang="es-ES_tradnl" altLang="es-PE" sz="1800" b="0">
                <a:latin typeface="Comic Sans MS" panose="030F0702030302020204" pitchFamily="66" charset="0"/>
              </a:rPr>
              <a:t>satisfacer la aspiración boliviana de salir al mar por el norte de Arica, de esa manera     </a:t>
            </a:r>
          </a:p>
          <a:p>
            <a:pPr eaLnBrk="1" hangingPunct="1">
              <a:spcBef>
                <a:spcPct val="0"/>
              </a:spcBef>
              <a:buFontTx/>
              <a:buNone/>
            </a:pPr>
            <a:r>
              <a:rPr lang="es-ES_tradnl" altLang="es-PE" sz="1800" b="0">
                <a:latin typeface="Comic Sans MS" panose="030F0702030302020204" pitchFamily="66" charset="0"/>
              </a:rPr>
              <a:t>Chile cortaría cualquier aspiración peruana de recuperar Tarapacá y la propia Arica. </a:t>
            </a:r>
          </a:p>
          <a:p>
            <a:pPr eaLnBrk="1" hangingPunct="1">
              <a:spcBef>
                <a:spcPct val="0"/>
              </a:spcBef>
              <a:buFontTx/>
              <a:buNone/>
            </a:pPr>
            <a:r>
              <a:rPr lang="es-ES_tradnl" altLang="es-PE" sz="1800" b="0">
                <a:latin typeface="Comic Sans MS" panose="030F0702030302020204" pitchFamily="66" charset="0"/>
              </a:rPr>
              <a:t>Este tema como siempre no contó con apoyo de la prensa, al ser el eco de resonancia</a:t>
            </a:r>
          </a:p>
          <a:p>
            <a:pPr eaLnBrk="1" hangingPunct="1">
              <a:spcBef>
                <a:spcPct val="0"/>
              </a:spcBef>
              <a:buFontTx/>
              <a:buNone/>
            </a:pPr>
            <a:r>
              <a:rPr lang="es-ES_tradnl" altLang="es-PE" sz="1800" b="0">
                <a:latin typeface="Comic Sans MS" panose="030F0702030302020204" pitchFamily="66" charset="0"/>
              </a:rPr>
              <a:t>del poder económico mantuvieron su silencio para “no entorpecer los negocios”, que </a:t>
            </a:r>
          </a:p>
          <a:p>
            <a:pPr eaLnBrk="1" hangingPunct="1">
              <a:spcBef>
                <a:spcPct val="0"/>
              </a:spcBef>
              <a:buFontTx/>
              <a:buNone/>
            </a:pPr>
            <a:r>
              <a:rPr lang="es-ES_tradnl" altLang="es-PE" sz="1800" b="0">
                <a:latin typeface="Comic Sans MS" panose="030F0702030302020204" pitchFamily="66" charset="0"/>
              </a:rPr>
              <a:t>Les da millonarias ganancias a esa clase corrupta que está en el poder hace 40 años.</a:t>
            </a:r>
          </a:p>
          <a:p>
            <a:pPr eaLnBrk="1" hangingPunct="1">
              <a:spcBef>
                <a:spcPct val="0"/>
              </a:spcBef>
              <a:buFontTx/>
              <a:buNone/>
            </a:pPr>
            <a:r>
              <a:rPr lang="es-ES_tradnl" altLang="es-PE" sz="1800" b="0">
                <a:latin typeface="Comic Sans MS" panose="030F0702030302020204" pitchFamily="66" charset="0"/>
              </a:rPr>
              <a:t>Frente a esto queda como respuesta mantener el espíritu reivindicativo e incluir como</a:t>
            </a:r>
          </a:p>
          <a:p>
            <a:pPr eaLnBrk="1" hangingPunct="1">
              <a:spcBef>
                <a:spcPct val="0"/>
              </a:spcBef>
              <a:buFontTx/>
              <a:buNone/>
            </a:pPr>
            <a:r>
              <a:rPr lang="es-ES_tradnl" altLang="es-PE" sz="1800" b="0">
                <a:latin typeface="Comic Sans MS" panose="030F0702030302020204" pitchFamily="66" charset="0"/>
              </a:rPr>
              <a:t>una claúsula constitucional, invalidando todos los acuerdos comerciales existentes con</a:t>
            </a:r>
          </a:p>
          <a:p>
            <a:pPr eaLnBrk="1" hangingPunct="1">
              <a:spcBef>
                <a:spcPct val="0"/>
              </a:spcBef>
              <a:buFontTx/>
              <a:buNone/>
            </a:pPr>
            <a:r>
              <a:rPr lang="es-ES_tradnl" altLang="es-PE" sz="1800" b="0">
                <a:latin typeface="Comic Sans MS" panose="030F0702030302020204" pitchFamily="66" charset="0"/>
              </a:rPr>
              <a:t> países vecinos.</a:t>
            </a:r>
          </a:p>
        </p:txBody>
      </p:sp>
      <p:pic>
        <p:nvPicPr>
          <p:cNvPr id="4101" name="Picture 5" descr="Escu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631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128588"/>
            <a:ext cx="8534400" cy="62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s-ES" altLang="es-PE" sz="2000" b="0">
              <a:solidFill>
                <a:srgbClr val="FF0000"/>
              </a:solidFill>
              <a:latin typeface="Comic Sans MS" panose="030F0702030302020204" pitchFamily="66" charset="0"/>
            </a:endParaRPr>
          </a:p>
          <a:p>
            <a:pPr algn="ctr" eaLnBrk="1" hangingPunct="1">
              <a:spcBef>
                <a:spcPct val="0"/>
              </a:spcBef>
              <a:buFontTx/>
              <a:buNone/>
            </a:pPr>
            <a:r>
              <a:rPr lang="es-ES" altLang="es-PE" sz="2800">
                <a:solidFill>
                  <a:srgbClr val="FF0000"/>
                </a:solidFill>
                <a:latin typeface="Comic Sans MS" panose="030F0702030302020204" pitchFamily="66" charset="0"/>
              </a:rPr>
              <a:t>HISTORIA VIVA</a:t>
            </a:r>
          </a:p>
          <a:p>
            <a:pPr algn="ctr" eaLnBrk="1" hangingPunct="1">
              <a:spcBef>
                <a:spcPct val="0"/>
              </a:spcBef>
              <a:buFontTx/>
              <a:buNone/>
            </a:pPr>
            <a:r>
              <a:rPr lang="es-ES" altLang="es-PE" sz="2800">
                <a:solidFill>
                  <a:srgbClr val="FF0000"/>
                </a:solidFill>
                <a:latin typeface="Comic Sans MS" panose="030F0702030302020204" pitchFamily="66" charset="0"/>
              </a:rPr>
              <a:t> LA GUERRA DEL PACIFICO</a:t>
            </a:r>
          </a:p>
          <a:p>
            <a:pPr algn="ctr" eaLnBrk="1" hangingPunct="1">
              <a:spcBef>
                <a:spcPct val="0"/>
              </a:spcBef>
              <a:buFontTx/>
              <a:buNone/>
            </a:pPr>
            <a:endParaRPr lang="es-ES" altLang="es-PE" sz="2000">
              <a:solidFill>
                <a:srgbClr val="FF0000"/>
              </a:solidFill>
              <a:latin typeface="Comic Sans MS" panose="030F0702030302020204" pitchFamily="66" charset="0"/>
            </a:endParaRPr>
          </a:p>
          <a:p>
            <a:pPr algn="ctr" eaLnBrk="1" hangingPunct="1">
              <a:spcBef>
                <a:spcPct val="0"/>
              </a:spcBef>
              <a:buFontTx/>
              <a:buNone/>
            </a:pPr>
            <a:r>
              <a:rPr lang="es-ES" altLang="es-PE" sz="2000">
                <a:solidFill>
                  <a:srgbClr val="FF0000"/>
                </a:solidFill>
                <a:latin typeface="Comic Sans MS" panose="030F0702030302020204" pitchFamily="66" charset="0"/>
              </a:rPr>
              <a:t>COMO FUE SAN JUAN Y MIRAFLORES</a:t>
            </a:r>
          </a:p>
          <a:p>
            <a:pPr algn="ctr" eaLnBrk="1" hangingPunct="1">
              <a:spcBef>
                <a:spcPct val="0"/>
              </a:spcBef>
              <a:buFontTx/>
              <a:buNone/>
            </a:pPr>
            <a:endParaRPr lang="es-ES" altLang="es-PE" sz="2000">
              <a:solidFill>
                <a:srgbClr val="FF0000"/>
              </a:solidFill>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Hace cerca de cuatro años durante unas excavaciones en los arenales de San Juan encontraron el cadáver de un soldado peruano muerto el 13 de Enero de 1881.  El Instituto De Estudios Históricos del Pacifico fue el encargado de analizar el cadáver  para comprobar su autenticidad usando todo tipo de análisis modernos.  Este fue su dictamen: “ cadáver casi intacto, perteneciente a la División que estaba al mando del Crl. Caceres,edad 16 años, raza indígena , la bala mortal perforó su estómago, por la forma encontrado con su kepí ha querido contener  la hemorragia de sangre , su uniforme ha sido  bolsiqueado y tiene el cráneo destrozado”.  En una ceremonia militar y cívica sus restos fueron llevados al Congreso Nacional donde descansa como “El Soldado Desconocido ”Un diario importante de la capital envió a uno de sus mejores reporteros a entrevistar al Ing. Oscar Ferreyra, Director del Instituto. Cuando se le explico  al reconocido periodista que  el Instituto se especializaba en todo lo concerniente a la Guerra del Pacifico, el reportero, muy interesado,  preguntó:  ¿que guerra fue esa?  ¿en que año fue esa guerra? </a:t>
            </a:r>
          </a:p>
        </p:txBody>
      </p:sp>
      <p:pic>
        <p:nvPicPr>
          <p:cNvPr id="5123" name="Picture 3" descr="Escu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631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04800" y="404813"/>
            <a:ext cx="8458200" cy="604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2000">
                <a:solidFill>
                  <a:srgbClr val="FF0000"/>
                </a:solidFill>
                <a:latin typeface="Comic Sans MS" panose="030F0702030302020204" pitchFamily="66" charset="0"/>
              </a:rPr>
              <a:t>                   </a:t>
            </a:r>
            <a:r>
              <a:rPr lang="es-PE" altLang="es-PE" sz="2400">
                <a:solidFill>
                  <a:srgbClr val="FF0000"/>
                </a:solidFill>
                <a:latin typeface="Comic Sans MS" panose="030F0702030302020204" pitchFamily="66" charset="0"/>
              </a:rPr>
              <a:t>¿QUIEN GANÓ LA GUERRA?</a:t>
            </a:r>
          </a:p>
          <a:p>
            <a:pPr eaLnBrk="1" hangingPunct="1">
              <a:spcBef>
                <a:spcPct val="0"/>
              </a:spcBef>
              <a:buFontTx/>
              <a:buNone/>
            </a:pPr>
            <a:endParaRPr lang="es-PE" altLang="es-PE" sz="2400">
              <a:solidFill>
                <a:srgbClr val="FF0000"/>
              </a:solidFill>
              <a:latin typeface="Comic Sans MS" panose="030F0702030302020204" pitchFamily="66" charset="0"/>
            </a:endParaRPr>
          </a:p>
          <a:p>
            <a:pPr eaLnBrk="1" hangingPunct="1">
              <a:spcBef>
                <a:spcPct val="0"/>
              </a:spcBef>
              <a:buFontTx/>
              <a:buNone/>
            </a:pPr>
            <a:r>
              <a:rPr lang="es-PE" altLang="es-PE" sz="1800" b="0">
                <a:latin typeface="Comic Sans MS" panose="030F0702030302020204" pitchFamily="66" charset="0"/>
              </a:rPr>
              <a:t>Muchas veces me he preguntado ¿ porque existe tanto desconocimiento</a:t>
            </a:r>
          </a:p>
          <a:p>
            <a:pPr eaLnBrk="1" hangingPunct="1">
              <a:spcBef>
                <a:spcPct val="0"/>
              </a:spcBef>
              <a:buFontTx/>
              <a:buNone/>
            </a:pPr>
            <a:r>
              <a:rPr lang="es-PE" altLang="es-PE" sz="1800" b="0">
                <a:latin typeface="Comic Sans MS" panose="030F0702030302020204" pitchFamily="66" charset="0"/>
              </a:rPr>
              <a:t>de nuestra historia?  ¿Porque se olvida los hechos nobles de nuestros soldados en la Guerra del Pacifico? Capaz obedece a que es natural y humano que eventos dolorosos uno los quiere olvidar . Si eso fuere el caso: ¿ que le podemos decir a los padres, a los hijos, a los descendientes de quienes combatieron valerosamente cuando nuestro país fue agredido?  Que nos olvidamos de ellos porque no ganaron la guerra?.</a:t>
            </a:r>
          </a:p>
          <a:p>
            <a:pPr eaLnBrk="1" hangingPunct="1">
              <a:spcBef>
                <a:spcPct val="0"/>
              </a:spcBef>
              <a:buFontTx/>
              <a:buNone/>
            </a:pPr>
            <a:r>
              <a:rPr lang="es-PE" altLang="es-PE" sz="1800" b="0">
                <a:latin typeface="Comic Sans MS" panose="030F0702030302020204" pitchFamily="66" charset="0"/>
              </a:rPr>
              <a:t>” Mañana tal vez tengamos que sentarnos frente a nuestros hijos y decirles que fuimos derrotados, pero nunca podríamos mirarles a los ojos y decirles que no nos atrevimos a pelear” (Gandhi). </a:t>
            </a:r>
          </a:p>
          <a:p>
            <a:pPr eaLnBrk="1" hangingPunct="1">
              <a:spcBef>
                <a:spcPct val="0"/>
              </a:spcBef>
              <a:buFontTx/>
              <a:buNone/>
            </a:pPr>
            <a:r>
              <a:rPr lang="es-PE" altLang="es-PE" sz="1800" b="0">
                <a:latin typeface="Comic Sans MS" panose="030F0702030302020204" pitchFamily="66" charset="0"/>
              </a:rPr>
              <a:t> Nosotros tenemos nuestra propia guerra y lo mismo nos juzgaran nuestros hijos si no  nos atrevemos ahora a pelear civilizadamente contra la corrupción, el desempleo masivo, el racismo, la pobreza en el país. </a:t>
            </a:r>
          </a:p>
          <a:p>
            <a:pPr eaLnBrk="1" hangingPunct="1">
              <a:spcBef>
                <a:spcPct val="0"/>
              </a:spcBef>
              <a:buFontTx/>
              <a:buNone/>
            </a:pPr>
            <a:r>
              <a:rPr lang="es-PE" altLang="es-PE" sz="1800" b="0">
                <a:latin typeface="Comic Sans MS" panose="030F0702030302020204" pitchFamily="66" charset="0"/>
              </a:rPr>
              <a:t>“ Los pueblos que olvidan sus tradiciones, el sacrificio de nuestros antepasados pierden la conciencia de su destino.”</a:t>
            </a:r>
            <a:r>
              <a:rPr lang="es-ES" altLang="es-PE" sz="1800" b="0">
                <a:latin typeface="Comic Sans MS" panose="030F0702030302020204" pitchFamily="66" charset="0"/>
              </a:rPr>
              <a:t> </a:t>
            </a:r>
            <a:r>
              <a:rPr lang="es-PE" altLang="es-PE" sz="1800" b="0">
                <a:latin typeface="Comic Sans MS" panose="030F0702030302020204" pitchFamily="66" charset="0"/>
              </a:rPr>
              <a:t>Otra explicación es que la guerra mostró lo bueno y lo malo que tenemos como país. Lo bueno: fue la nobleza de la gente común que  sin distinción de origen social, ni de edad, ni de  razas, respondió a la agresión con valentía y arriesgo lo mas valioso que tiene el ser humano: su vida misma. </a:t>
            </a:r>
          </a:p>
        </p:txBody>
      </p:sp>
      <p:pic>
        <p:nvPicPr>
          <p:cNvPr id="6147"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28600" y="419100"/>
            <a:ext cx="8686800"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Lo malo: es que el grupo de poder económico y político que dirigió la guerra, es el mismo grupo  que ha gobernado el país desde la independencia hasta nuestros días ,gobernando a espaldas del país, un centralismo que ha asfixiado el desarrollo de otras regiones y una marginación racial a los sectores mayoritarios de la población. Para mantener esta situación es necesario que haya ignorancia . </a:t>
            </a:r>
          </a:p>
          <a:p>
            <a:pPr eaLnBrk="1" hangingPunct="1">
              <a:spcBef>
                <a:spcPct val="0"/>
              </a:spcBef>
              <a:buFontTx/>
              <a:buNone/>
            </a:pPr>
            <a:r>
              <a:rPr lang="es-PE" altLang="es-PE" sz="1800" b="0">
                <a:latin typeface="Comic Sans MS" panose="030F0702030302020204" pitchFamily="66" charset="0"/>
              </a:rPr>
              <a:t>El patriotismo se ha reducido a una ceremonia cívico-militar, como de saludo a la bandera y se acabó. Patriotismo es mucho mas que recordar a los héroes que formaron la Nación, es desarrollar el civismo de la población, ser buenos ciudadanos responsables con nuestra vida política, geográfica y humana, es promover  nuestra  integración como país, es vivir en una sociedad con un ordenamiento de leyes sólidos e iguales para todos , es desarrollar  el amor al progreso, en unir y no en dividir. En la guerra del Pacífico el grupo de poder económico y político de la época ,  recien se acordaron que necesitaban de los indígenas de la sierra y los trajeron por millares a la defensa de Lima. Voy a reproducir algunas observaciones del agregado militar ingles que acompañó al Ejercito Peruano en la Campaña de Lima y describió con crudeza la situación de nuestros soldados de la época  léanlo con bastante reflexión por la similitud con la situación actual. El trabajo que estoy presentando ahora a mis lectores  es la reproducción de las vivencias de quienes participaron en las Batallas, tanto del lado peruano, como del lado chileno, para que a través de lo que ellos vivieron y luego escribieron, podamos entender como fue exactamente la Batalla de Lima</a:t>
            </a:r>
          </a:p>
        </p:txBody>
      </p: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1000" y="152400"/>
            <a:ext cx="8382000" cy="649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PE" altLang="es-PE" sz="2400">
                <a:solidFill>
                  <a:srgbClr val="FF0000"/>
                </a:solidFill>
                <a:latin typeface="Comic Sans MS" panose="030F0702030302020204" pitchFamily="66" charset="0"/>
              </a:rPr>
              <a:t>EL EJERCITO PERUANO:</a:t>
            </a:r>
            <a:endParaRPr lang="es-ES" altLang="es-PE" sz="2400">
              <a:solidFill>
                <a:srgbClr val="FF0000"/>
              </a:solidFill>
              <a:latin typeface="Comic Sans MS" panose="030F0702030302020204" pitchFamily="66" charset="0"/>
            </a:endParaRPr>
          </a:p>
          <a:p>
            <a:pPr algn="ctr" eaLnBrk="1" hangingPunct="1">
              <a:spcBef>
                <a:spcPct val="0"/>
              </a:spcBef>
              <a:buFontTx/>
              <a:buNone/>
            </a:pPr>
            <a:r>
              <a:rPr lang="es-ES" altLang="es-PE" sz="1800">
                <a:latin typeface="Comic Sans MS" panose="030F0702030302020204" pitchFamily="66" charset="0"/>
              </a:rPr>
              <a:t> </a:t>
            </a:r>
          </a:p>
          <a:p>
            <a:pPr algn="ctr" eaLnBrk="1" hangingPunct="1">
              <a:spcBef>
                <a:spcPct val="0"/>
              </a:spcBef>
              <a:buFontTx/>
              <a:buNone/>
            </a:pPr>
            <a:r>
              <a:rPr lang="es-PE" altLang="es-PE" sz="1800" b="0">
                <a:latin typeface="Comic Sans MS" panose="030F0702030302020204" pitchFamily="66" charset="0"/>
              </a:rPr>
              <a:t>Tnte Británico Carey Brenton( observador militar  británico en el cuartel general del ejercito peruano):“ Es muy evidente que el ejercito peruano había sido organizado apresuradamente..Por lo general, los capitanes son de una extracción social muy baja, mientras que los subalternos casi no se distinguen de la tropa. En mi opinión esta inferioridad de los oficiales de las compañías es una de las muchas razones que condujeron a los irreparables desastres experimentados por las armas peruanas. Probablemente fue la principal de que se abandonaran las fuertes posiciones que se habían tomado. Por lo general los soldados son indios que no saben otro idioma que el suyo   La mayoría de los oficiales especialmente los de rangos superiores, son descendientes de los antiguos colonizadores españoles, y por ello tienen bastante poco en común con sus hombres. Muchos desconocían totalmente las causas por la cual luchaban, imaginándose que se trataba de una revolución en la que los contendientes estaban comandados respectivamente por los generales Chile y Pierola. También me contó un oficial que había oído decir a los soldados que “ellos no se iban a dejar matar por la causa de los blancos” Muy poco de los soldados tenían la suerte de poseer botas o zapatos; unos cuantos usaban sandalias, pero muchos iban descalzos. Cada hombre cargaba munición para 100 tiros, además de una cantimplora de hojalata con capacidad para un cuarto de galón de agua y una manta  enrollada alrededor de la cintura. </a:t>
            </a:r>
          </a:p>
        </p:txBody>
      </p:sp>
      <p:pic>
        <p:nvPicPr>
          <p:cNvPr id="8195" name="Picture 3" descr="ba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304800" y="304800"/>
            <a:ext cx="8534400" cy="616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s-PE" altLang="es-PE" sz="1800" b="0">
                <a:latin typeface="Comic Sans MS" panose="030F0702030302020204" pitchFamily="66" charset="0"/>
              </a:rPr>
              <a:t>Todos los implementos culinarios eran llevados por las esposas de los soldados, quienes también se ocupaban de ese tipo de tareas. Estas pobres mujeres o “rabonas”,como se les llamaba, merecen gran admiración por la manera infatigable como seguían a sus maridos, incluso en medio de las batallas, dedicándose sin acobardarse al cuidado de los heridos, sordas e indiferentes a las balas que volaban a su alrededor. También note entonces algo que confirme luego durante las batallas que se desarrollaron: el ejercito peruano carecía absolutamente de una autoridad central de quien deberían provenir todas las ordenes generales y a quien debería haberse reportado todo asunto de interés general. La falta de una mano firme y hábil que unificara estas fuerzas inconexas en un todo fuerte y resoluto.”</a:t>
            </a:r>
            <a:endParaRPr lang="es-ES" altLang="es-PE" sz="1800" b="0">
              <a:latin typeface="Comic Sans MS" panose="030F0702030302020204" pitchFamily="66" charset="0"/>
            </a:endParaRPr>
          </a:p>
          <a:p>
            <a:pPr eaLnBrk="1" hangingPunct="1">
              <a:spcBef>
                <a:spcPct val="0"/>
              </a:spcBef>
              <a:buFontTx/>
              <a:buNone/>
            </a:pPr>
            <a:r>
              <a:rPr lang="es-ES" altLang="es-PE" sz="1800" b="0">
                <a:latin typeface="Comic Sans MS" panose="030F0702030302020204" pitchFamily="66" charset="0"/>
              </a:rPr>
              <a:t> </a:t>
            </a:r>
          </a:p>
          <a:p>
            <a:pPr eaLnBrk="1" hangingPunct="1">
              <a:spcBef>
                <a:spcPct val="0"/>
              </a:spcBef>
              <a:buFontTx/>
              <a:buNone/>
            </a:pPr>
            <a:r>
              <a:rPr lang="es-PE" altLang="es-PE" sz="2000">
                <a:solidFill>
                  <a:srgbClr val="FF0000"/>
                </a:solidFill>
                <a:latin typeface="Comic Sans MS" panose="030F0702030302020204" pitchFamily="66" charset="0"/>
              </a:rPr>
              <a:t>ADRIANA DE VERNEUIL</a:t>
            </a:r>
            <a:r>
              <a:rPr lang="es-PE" altLang="es-PE" sz="1800" b="0">
                <a:latin typeface="Comic Sans MS" panose="030F0702030302020204" pitchFamily="66" charset="0"/>
              </a:rPr>
              <a:t> </a:t>
            </a:r>
          </a:p>
          <a:p>
            <a:pPr eaLnBrk="1" hangingPunct="1">
              <a:spcBef>
                <a:spcPct val="0"/>
              </a:spcBef>
              <a:buFontTx/>
              <a:buNone/>
            </a:pPr>
            <a:r>
              <a:rPr lang="es-PE" altLang="es-PE" sz="1800" b="0">
                <a:latin typeface="Comic Sans MS" panose="030F0702030302020204" pitchFamily="66" charset="0"/>
              </a:rPr>
              <a:t>Esposa de Manuel Gonzáles Prada, en sus memorias :” Mi Manuel”  </a:t>
            </a:r>
          </a:p>
          <a:p>
            <a:pPr eaLnBrk="1" hangingPunct="1">
              <a:spcBef>
                <a:spcPct val="0"/>
              </a:spcBef>
              <a:buFontTx/>
              <a:buNone/>
            </a:pPr>
            <a:r>
              <a:rPr lang="es-PE" altLang="es-PE" sz="1800" b="0">
                <a:latin typeface="Comic Sans MS" panose="030F0702030302020204" pitchFamily="66" charset="0"/>
              </a:rPr>
              <a:t> “ Todo Lima se había vuelto un campamento donde venían a reunirse los indios reclutados en la sierra para formar batallones; arrastrando el paso, cansados antes de haber llegado ,daba lastima verlos pasar seguidos de sus pobres </a:t>
            </a:r>
          </a:p>
          <a:p>
            <a:pPr eaLnBrk="1" hangingPunct="1">
              <a:spcBef>
                <a:spcPct val="0"/>
              </a:spcBef>
              <a:buFontTx/>
              <a:buNone/>
            </a:pPr>
            <a:r>
              <a:rPr lang="es-PE" altLang="es-PE" sz="1800" b="0">
                <a:latin typeface="Comic Sans MS" panose="030F0702030302020204" pitchFamily="66" charset="0"/>
              </a:rPr>
              <a:t> “rabonas” tan inconscientes como ellos que fielmente los seguían hacia el matadero. Las gentes de Lima compadecidas , los animaban hablándoles- ¿ a que has venido? Les preguntaban- “ A matar chilenos, animal grandazo con sus botas”..contestaban ingenuamente en su ignorancia de saber contra quien iban a batirse. </a:t>
            </a: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304800" y="-60325"/>
            <a:ext cx="8534400" cy="686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s-PE" altLang="es-PE" sz="2400">
                <a:solidFill>
                  <a:srgbClr val="FF0000"/>
                </a:solidFill>
                <a:latin typeface="Comic Sans MS" panose="030F0702030302020204" pitchFamily="66" charset="0"/>
              </a:rPr>
              <a:t>BATALLA DE SAN JUAN</a:t>
            </a:r>
            <a:endParaRPr lang="es-ES" altLang="es-PE" sz="2400">
              <a:solidFill>
                <a:srgbClr val="FF0000"/>
              </a:solidFill>
              <a:latin typeface="Comic Sans MS" panose="030F0702030302020204" pitchFamily="66" charset="0"/>
            </a:endParaRPr>
          </a:p>
          <a:p>
            <a:pPr eaLnBrk="1" hangingPunct="1">
              <a:spcBef>
                <a:spcPct val="0"/>
              </a:spcBef>
              <a:buFontTx/>
              <a:buNone/>
            </a:pPr>
            <a:r>
              <a:rPr lang="es-ES" altLang="es-PE" sz="2400" b="0">
                <a:solidFill>
                  <a:srgbClr val="FF0000"/>
                </a:solidFill>
                <a:latin typeface="Comic Sans MS" panose="030F0702030302020204" pitchFamily="66" charset="0"/>
              </a:rPr>
              <a:t>                  </a:t>
            </a:r>
            <a:r>
              <a:rPr lang="es-PE" altLang="es-PE" sz="2000">
                <a:solidFill>
                  <a:srgbClr val="FF0000"/>
                </a:solidFill>
                <a:latin typeface="Comic Sans MS" panose="030F0702030302020204" pitchFamily="66" charset="0"/>
              </a:rPr>
              <a:t>OFICIAL CHILENO: ARTURO BENAVIDES</a:t>
            </a:r>
            <a:r>
              <a:rPr lang="es-PE" altLang="es-PE" sz="1800" b="0">
                <a:latin typeface="Comic Sans MS" panose="030F0702030302020204" pitchFamily="66" charset="0"/>
              </a:rPr>
              <a:t>                   ( “Seis años de vacaciones” Santiago 1925 ).“ Entre las 9 y 10 de la noche se nos dio un descanso..... De vez en cuando se daban cortos descansos y se ordenaban las filas... La oscuridad no nos permitía ver los alrededores...</a:t>
            </a:r>
          </a:p>
          <a:p>
            <a:pPr eaLnBrk="1" hangingPunct="1">
              <a:spcBef>
                <a:spcPct val="0"/>
              </a:spcBef>
              <a:buFontTx/>
              <a:buNone/>
            </a:pPr>
            <a:r>
              <a:rPr lang="es-PE" altLang="es-PE" sz="1800" b="0">
                <a:latin typeface="Comic Sans MS" panose="030F0702030302020204" pitchFamily="66" charset="0"/>
              </a:rPr>
              <a:t>Clareaba el día y observe a mi regimiento .Semejaba  una enorme serpiente deslizándose lentamente. No vi otros cuerpos ni me di cuenta de como iría a desarrollarse la batalla que todos suponíamos comenzaría al amanecer... Habíamos avanzado algunos centenares de metros.. cuando se toco “ fuego en avance”. A partir de ese momento las filas perdieron la uniformidad y avanzamos en aparente desorden...Del cerro que trepábamos nos hacían fuego vivísimo de artillería y fusilaría y una bandera peruana flameaba en el. Se veía perfectamente que un valiente oficial peruano sin esquivar su cuerpo a las balas, blandía su espada alentando a los suyos.. El cerro que atacábamos ,no era afortunadamente muy alto ni escarpado, y el avance lo hacíamos con relativa facilidad.. Yo admiraba la serenidad del oficial peruano que alentaba a su tropa . Cuando faltaban como unos cincuente metros para llegar a la trinchera el valiente oficial peruano cayo. Con vigoroso impetu trepamos la cima y traspusimos las trincheras...  Se ordeno desfilar en dirección al punto donde suponíamos se seguía combatiendo.</a:t>
            </a:r>
          </a:p>
          <a:p>
            <a:pPr eaLnBrk="1" hangingPunct="1">
              <a:spcBef>
                <a:spcPct val="0"/>
              </a:spcBef>
              <a:buFontTx/>
              <a:buNone/>
            </a:pPr>
            <a:r>
              <a:rPr lang="es-PE" altLang="es-PE" sz="1800" b="0">
                <a:latin typeface="Comic Sans MS" panose="030F0702030302020204" pitchFamily="66" charset="0"/>
              </a:rPr>
              <a:t> Tuvimos que pasar por donde habían combatido otros regimientos... En cierta parte vimos muchos cadáveres peruanos y chilenos confundidos. Se conocía que los peruanos habían resistido en este punto, hasta afrontar cuerpo a cuerpo el ataque a la bayoneta de nuestros regimientos. </a:t>
            </a:r>
            <a:endParaRPr lang="es-ES" altLang="es-PE" sz="1800" b="0">
              <a:latin typeface="Comic Sans MS" panose="030F0702030302020204" pitchFamily="66" charset="0"/>
            </a:endParaRPr>
          </a:p>
        </p:txBody>
      </p:sp>
      <p:pic>
        <p:nvPicPr>
          <p:cNvPr id="10243" name="Picture 6" descr="Escu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508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dissolve/>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s-PE" sz="1800" b="1" i="0" u="none" strike="noStrike" cap="none" normalizeH="0" baseline="0" smtClean="0">
            <a:ln>
              <a:noFill/>
            </a:ln>
            <a:solidFill>
              <a:schemeClr val="tx1"/>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s-PE" sz="1800" b="1" i="0" u="none" strike="noStrike" cap="none" normalizeH="0" baseline="0" smtClean="0">
            <a:ln>
              <a:noFill/>
            </a:ln>
            <a:solidFill>
              <a:schemeClr val="tx1"/>
            </a:solidFill>
            <a:effectLst/>
            <a:latin typeface="Comic Sans MS" panose="030F0702030302020204" pitchFamily="66"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354</TotalTime>
  <Words>1199</Words>
  <Application>Microsoft Office PowerPoint</Application>
  <PresentationFormat>Presentación en pantalla (4:3)</PresentationFormat>
  <Paragraphs>106</Paragraphs>
  <Slides>23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Comic Sans MS</vt:lpstr>
      <vt:lpstr>Arial</vt:lpstr>
      <vt:lpstr>Calibri</vt:lpstr>
      <vt:lpstr>Times New Roman</vt:lpstr>
      <vt:lpstr>Diseño predeterminado</vt:lpstr>
      <vt:lpstr>Presentación de PowerPoint</vt:lpstr>
      <vt:lpstr>Presentación de PowerPoint</vt:lpstr>
      <vt:lpstr>       LA GUERRA DEL PACÍFICO CONTINÚA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Usuario</cp:lastModifiedBy>
  <cp:revision>18</cp:revision>
  <cp:lastPrinted>1601-01-01T00:00:00Z</cp:lastPrinted>
  <dcterms:created xsi:type="dcterms:W3CDTF">1601-01-01T00:00:00Z</dcterms:created>
  <dcterms:modified xsi:type="dcterms:W3CDTF">2025-02-11T23:35:10Z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